
<file path=[Content_Types].xml><?xml version="1.0" encoding="utf-8"?>
<Types xmlns="http://schemas.openxmlformats.org/package/2006/content-types">
  <Default Extension="png" ContentType="image/pn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12"/>
  </p:notesMasterIdLst>
  <p:sldIdLst>
    <p:sldId id="313" r:id="rId2"/>
    <p:sldId id="472" r:id="rId3"/>
    <p:sldId id="461" r:id="rId4"/>
    <p:sldId id="467" r:id="rId5"/>
    <p:sldId id="457" r:id="rId6"/>
    <p:sldId id="446" r:id="rId7"/>
    <p:sldId id="473" r:id="rId8"/>
    <p:sldId id="466" r:id="rId9"/>
    <p:sldId id="474" r:id="rId10"/>
    <p:sldId id="450" r:id="rId11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FBFBF"/>
    <a:srgbClr val="2967E3"/>
    <a:srgbClr val="8693B8"/>
    <a:srgbClr val="B0FF21"/>
    <a:srgbClr val="A0FF21"/>
    <a:srgbClr val="6BCA36"/>
    <a:srgbClr val="FFCC00"/>
    <a:srgbClr val="FD2703"/>
    <a:srgbClr val="FC3F04"/>
    <a:srgbClr val="CAFE2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38B1855-1B75-4FBE-930C-398BA8C253C6}" styleName="Стиль из темы 2 - акцент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46F890A9-2807-4EBB-B81D-B2AA78EC7F39}" styleName="Темный стиль 2 - акцент 5/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441" autoAdjust="0"/>
    <p:restoredTop sz="99877" autoAdjust="0"/>
  </p:normalViewPr>
  <p:slideViewPr>
    <p:cSldViewPr>
      <p:cViewPr>
        <p:scale>
          <a:sx n="110" d="100"/>
          <a:sy n="110" d="100"/>
        </p:scale>
        <p:origin x="-1518" y="-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49" d="100"/>
          <a:sy n="49" d="100"/>
        </p:scale>
        <p:origin x="-2922" y="-108"/>
      </p:cViewPr>
      <p:guideLst>
        <p:guide orient="horz" pos="3127"/>
        <p:guide pos="214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5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4" y="5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E67B72-A05C-47AD-9F14-E2EDA6DF15BD}" type="datetimeFigureOut">
              <a:rPr lang="ru-RU" smtClean="0"/>
              <a:pPr/>
              <a:t>12.12.2016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30096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4" y="9430096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BF1DE7-3538-47D6-99FB-49DB57DCF45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98099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BF1DE7-3538-47D6-99FB-49DB57DCF454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BF1DE7-3538-47D6-99FB-49DB57DCF454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BF1DE7-3538-47D6-99FB-49DB57DCF454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BF1DE7-3538-47D6-99FB-49DB57DCF454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BF1DE7-3538-47D6-99FB-49DB57DCF454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5F1DA-D287-404F-AD5E-E5C590E380A4}" type="datetime1">
              <a:rPr lang="ru-RU" smtClean="0"/>
              <a:pPr/>
              <a:t>12.12.2016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3F0E5-B220-44B0-AA11-17280CCD48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16B74-7BAD-445B-8DC3-8DEF1901EF1F}" type="datetime1">
              <a:rPr lang="ru-RU" smtClean="0"/>
              <a:pPr/>
              <a:t>12.12.2016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3F0E5-B220-44B0-AA11-17280CCD48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4341D-220C-480E-A87E-E13FBB471118}" type="datetime1">
              <a:rPr lang="ru-RU" smtClean="0"/>
              <a:pPr/>
              <a:t>12.12.2016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3F0E5-B220-44B0-AA11-17280CCD48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43B4C-2B47-4BDE-9147-27709F680E82}" type="datetime1">
              <a:rPr lang="ru-RU" smtClean="0"/>
              <a:pPr/>
              <a:t>12.12.2016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3F0E5-B220-44B0-AA11-17280CCD48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37055-9C6F-4187-AF7F-B4BE8BA22935}" type="datetime1">
              <a:rPr lang="ru-RU" smtClean="0"/>
              <a:pPr/>
              <a:t>12.12.2016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3F0E5-B220-44B0-AA11-17280CCD48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926B7-37F1-4AC8-900A-86FD424AADFB}" type="datetime1">
              <a:rPr lang="ru-RU" smtClean="0"/>
              <a:pPr/>
              <a:t>12.12.2016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3F0E5-B220-44B0-AA11-17280CCD48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8EBE1-A193-4B20-A36C-813380ABFB35}" type="datetime1">
              <a:rPr lang="ru-RU" smtClean="0"/>
              <a:pPr/>
              <a:t>12.12.2016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3F0E5-B220-44B0-AA11-17280CCD48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A4178-8C9D-4B53-AC02-E1BA91768B35}" type="datetime1">
              <a:rPr lang="ru-RU" smtClean="0"/>
              <a:pPr/>
              <a:t>12.12.2016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3F0E5-B220-44B0-AA11-17280CCD48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FDA72-B6BE-405E-B36B-1A0B327C8074}" type="datetime1">
              <a:rPr lang="ru-RU" smtClean="0"/>
              <a:pPr/>
              <a:t>12.12.2016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3F0E5-B220-44B0-AA11-17280CCD48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35144-6476-4A31-8B57-21BFB7D1A693}" type="datetime1">
              <a:rPr lang="ru-RU" smtClean="0"/>
              <a:pPr/>
              <a:t>12.12.2016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3F0E5-B220-44B0-AA11-17280CCD48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57C48-9BE8-4D6B-8301-2CE1C0CB56F0}" type="datetime1">
              <a:rPr lang="ru-RU" smtClean="0"/>
              <a:pPr/>
              <a:t>12.12.2016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3F0E5-B220-44B0-AA11-17280CCD48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5FC63F-58D8-4D70-8FB8-226BF6BF4E8E}" type="datetime1">
              <a:rPr lang="ru-RU" smtClean="0"/>
              <a:pPr/>
              <a:t>12.12.2016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D3F0E5-B220-44B0-AA11-17280CCD489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wmf"/><Relationship Id="rId4" Type="http://schemas.openxmlformats.org/officeDocument/2006/relationships/image" Target="../media/image3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" y="2187558"/>
            <a:ext cx="91440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</a:rPr>
              <a:t>Применение </a:t>
            </a:r>
            <a:r>
              <a:rPr lang="ru-RU" sz="2800" b="1" dirty="0" err="1" smtClean="0">
                <a:solidFill>
                  <a:schemeClr val="accent1">
                    <a:lumMod val="50000"/>
                  </a:schemeClr>
                </a:solidFill>
              </a:rPr>
              <a:t>риск-ориентированного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</a:rPr>
              <a:t> подхода</a:t>
            </a: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en-US" sz="2800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</a:rPr>
              <a:t>при организации федерального государственного</a:t>
            </a: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en-US" sz="2800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</a:rPr>
              <a:t> надзора за соблюдением трудового законодательства</a:t>
            </a:r>
            <a:br>
              <a:rPr lang="ru-RU" sz="2800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</a:rPr>
              <a:t> и иных нормативных правовых актов, </a:t>
            </a:r>
            <a:br>
              <a:rPr lang="ru-RU" sz="2800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</a:rPr>
              <a:t>содержащих нормы трудового права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395369" y="2355984"/>
            <a:ext cx="653582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Спасибо за внимание!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FDD3F0E5-B220-44B0-AA11-17280CCD4891}" type="slidenum">
              <a:rPr lang="ru-RU" smtClean="0"/>
              <a:pPr/>
              <a:t>10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3F0E5-B220-44B0-AA11-17280CCD4891}" type="slidenum">
              <a:rPr lang="ru-RU" smtClean="0"/>
              <a:pPr/>
              <a:t>2</a:t>
            </a:fld>
            <a:endParaRPr lang="ru-RU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28596" y="106318"/>
            <a:ext cx="8429685" cy="912824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630238" algn="l"/>
              </a:tabLst>
            </a:pPr>
            <a:r>
              <a:rPr lang="ru-RU" sz="1600" b="1" dirty="0" smtClean="0">
                <a:solidFill>
                  <a:schemeClr val="bg1"/>
                </a:solidFill>
              </a:rPr>
              <a:t>Постановление Правительства РФ от 17.08.2016 г. № 806 «О применении риск-ориентированного подхода при организации отдельных видов государственного контроля (надзора) и внесении изменений в некоторые акты Правительства Российской Федерации»</a:t>
            </a: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665109" y="1437582"/>
            <a:ext cx="7558191" cy="803286"/>
          </a:xfrm>
          <a:prstGeom prst="roundRect">
            <a:avLst/>
          </a:prstGeom>
          <a:solidFill>
            <a:srgbClr val="E7EFF9"/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630238" algn="l"/>
              </a:tabLst>
            </a:pPr>
            <a:r>
              <a:rPr lang="ru-RU" sz="1400" b="1" dirty="0" smtClean="0">
                <a:solidFill>
                  <a:schemeClr val="tx2"/>
                </a:solidFill>
              </a:rPr>
              <a:t>Правила отнесения деятельности юридических лиц и индивидуальных предпринимателей и (или) используемых ими производственных объектов к определенной категории риска или определенному классу (категории) опасности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1687473" y="3859012"/>
            <a:ext cx="6499314" cy="2054264"/>
          </a:xfrm>
          <a:prstGeom prst="roundRect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1200" b="1" dirty="0" smtClean="0">
              <a:solidFill>
                <a:schemeClr val="tx2"/>
              </a:solidFill>
            </a:endParaRPr>
          </a:p>
          <a:p>
            <a:pPr>
              <a:spcBef>
                <a:spcPts val="600"/>
              </a:spcBef>
            </a:pPr>
            <a:r>
              <a:rPr lang="ru-RU" sz="1200" b="1" dirty="0" smtClean="0">
                <a:solidFill>
                  <a:schemeClr val="tx2"/>
                </a:solidFill>
              </a:rPr>
              <a:t>1. Федеральный государственный пожарный надзор</a:t>
            </a:r>
          </a:p>
          <a:p>
            <a:pPr>
              <a:spcBef>
                <a:spcPts val="600"/>
              </a:spcBef>
            </a:pPr>
            <a:r>
              <a:rPr lang="ru-RU" sz="1200" b="1" dirty="0" smtClean="0">
                <a:solidFill>
                  <a:schemeClr val="tx2"/>
                </a:solidFill>
              </a:rPr>
              <a:t>2. Федеральный государственный санитарно-эпидемиологический надзор, осуществляемый Федеральной службой по надзору в сфере защиты прав потребителей и благополучия человека и Федеральным медико-биологическим агентством</a:t>
            </a:r>
          </a:p>
          <a:p>
            <a:pPr>
              <a:spcBef>
                <a:spcPts val="600"/>
              </a:spcBef>
            </a:pPr>
            <a:r>
              <a:rPr lang="ru-RU" sz="1200" b="1" dirty="0" smtClean="0">
                <a:solidFill>
                  <a:schemeClr val="tx2"/>
                </a:solidFill>
              </a:rPr>
              <a:t>3. Федеральный государственный надзор в области связи</a:t>
            </a:r>
          </a:p>
          <a:p>
            <a:pPr>
              <a:spcBef>
                <a:spcPts val="600"/>
              </a:spcBef>
            </a:pPr>
            <a:r>
              <a:rPr lang="ru-RU" sz="1200" b="1" dirty="0" smtClean="0">
                <a:solidFill>
                  <a:schemeClr val="tx2"/>
                </a:solidFill>
              </a:rPr>
              <a:t>4. Федеральный государственный надзор за соблюдением трудового законодательства и иных нормативных правовых актов, содержащих нормы трудового права</a:t>
            </a:r>
          </a:p>
          <a:p>
            <a:pPr>
              <a:spcBef>
                <a:spcPts val="600"/>
              </a:spcBef>
            </a:pPr>
            <a:endParaRPr lang="ru-RU" sz="1200" b="1" dirty="0">
              <a:solidFill>
                <a:schemeClr val="tx2"/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665109" y="2913746"/>
            <a:ext cx="7558191" cy="803286"/>
          </a:xfrm>
          <a:prstGeom prst="roundRect">
            <a:avLst/>
          </a:prstGeom>
          <a:solidFill>
            <a:srgbClr val="E7EFF9"/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630238" algn="l"/>
              </a:tabLst>
            </a:pPr>
            <a:r>
              <a:rPr lang="ru-RU" sz="1400" b="1" dirty="0" smtClean="0">
                <a:solidFill>
                  <a:schemeClr val="tx2"/>
                </a:solidFill>
              </a:rPr>
              <a:t>Перечень видов государственного контроля (надзора), которые осуществляются с применением риск-ориентированного подхода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Скругленный прямоугольник 45"/>
          <p:cNvSpPr/>
          <p:nvPr/>
        </p:nvSpPr>
        <p:spPr>
          <a:xfrm>
            <a:off x="4389434" y="982629"/>
            <a:ext cx="4564125" cy="2081242"/>
          </a:xfrm>
          <a:prstGeom prst="roundRect">
            <a:avLst>
              <a:gd name="adj" fmla="val 10796"/>
            </a:avLst>
          </a:prstGeom>
          <a:solidFill>
            <a:schemeClr val="bg1"/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ts val="1700"/>
              </a:lnSpc>
            </a:pPr>
            <a:r>
              <a:rPr lang="ru-RU" sz="1200" dirty="0" smtClean="0">
                <a:solidFill>
                  <a:schemeClr val="tx2"/>
                </a:solidFill>
              </a:rPr>
              <a:t> </a:t>
            </a:r>
          </a:p>
        </p:txBody>
      </p:sp>
      <p:sp>
        <p:nvSpPr>
          <p:cNvPr id="45" name="Скругленный прямоугольник 44"/>
          <p:cNvSpPr/>
          <p:nvPr/>
        </p:nvSpPr>
        <p:spPr>
          <a:xfrm>
            <a:off x="336492" y="982629"/>
            <a:ext cx="3979917" cy="2081242"/>
          </a:xfrm>
          <a:prstGeom prst="roundRect">
            <a:avLst>
              <a:gd name="adj" fmla="val 10796"/>
            </a:avLst>
          </a:prstGeom>
          <a:solidFill>
            <a:schemeClr val="bg1"/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ts val="1700"/>
              </a:lnSpc>
            </a:pPr>
            <a:r>
              <a:rPr lang="ru-RU" sz="1200" dirty="0" smtClean="0">
                <a:solidFill>
                  <a:schemeClr val="tx2"/>
                </a:solidFill>
              </a:rPr>
              <a:t>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3F0E5-B220-44B0-AA11-17280CCD4891}" type="slidenum">
              <a:rPr lang="ru-RU" smtClean="0"/>
              <a:pPr/>
              <a:t>3</a:t>
            </a:fld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46031" y="1754444"/>
            <a:ext cx="146052" cy="15696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ts val="1700"/>
              </a:lnSpc>
            </a:pPr>
            <a:endParaRPr lang="ru-RU" sz="1400" dirty="0" smtClean="0">
              <a:solidFill>
                <a:schemeClr val="tx2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28596" y="69804"/>
            <a:ext cx="8429685" cy="857256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Основные положения риск-ориентированного подхода в сфере труда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46031" y="2521217"/>
            <a:ext cx="146052" cy="15696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ts val="1700"/>
              </a:lnSpc>
            </a:pPr>
            <a:endParaRPr lang="ru-RU" sz="1400" dirty="0" smtClean="0">
              <a:solidFill>
                <a:schemeClr val="tx2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 rot="5400000">
            <a:off x="2866610" y="2505458"/>
            <a:ext cx="599278" cy="2300319"/>
          </a:xfrm>
          <a:prstGeom prst="roundRect">
            <a:avLst/>
          </a:prstGeom>
          <a:solidFill>
            <a:srgbClr val="FC3F04"/>
          </a:solidFill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ot="10800000" vert="vert" wrap="square" anchor="ctr"/>
          <a:lstStyle/>
          <a:p>
            <a:pPr algn="ctr">
              <a:defRPr/>
            </a:pPr>
            <a:r>
              <a:rPr lang="ru-RU" sz="1000" dirty="0" smtClean="0">
                <a:solidFill>
                  <a:schemeClr val="tx2"/>
                </a:solidFill>
              </a:rPr>
              <a:t>высокий риск причинения вреда</a:t>
            </a:r>
            <a:br>
              <a:rPr lang="ru-RU" sz="1000" dirty="0" smtClean="0">
                <a:solidFill>
                  <a:schemeClr val="tx2"/>
                </a:solidFill>
              </a:rPr>
            </a:br>
            <a:r>
              <a:rPr lang="ru-RU" sz="1000" i="1" dirty="0" smtClean="0">
                <a:solidFill>
                  <a:schemeClr val="tx2"/>
                </a:solidFill>
              </a:rPr>
              <a:t> (проведение плановых проверок </a:t>
            </a:r>
            <a:br>
              <a:rPr lang="ru-RU" sz="1000" i="1" dirty="0" smtClean="0">
                <a:solidFill>
                  <a:schemeClr val="tx2"/>
                </a:solidFill>
              </a:rPr>
            </a:br>
            <a:r>
              <a:rPr lang="ru-RU" sz="1000" i="1" dirty="0" smtClean="0">
                <a:solidFill>
                  <a:schemeClr val="tx2"/>
                </a:solidFill>
              </a:rPr>
              <a:t>1 раз в 3 года)</a:t>
            </a:r>
            <a:endParaRPr lang="ru-RU" sz="1000" dirty="0" smtClean="0">
              <a:solidFill>
                <a:schemeClr val="tx2"/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 rot="5400000">
            <a:off x="1872199" y="3171247"/>
            <a:ext cx="616397" cy="2300319"/>
          </a:xfrm>
          <a:prstGeom prst="roundRect">
            <a:avLst/>
          </a:prstGeom>
          <a:solidFill>
            <a:srgbClr val="FFCC00"/>
          </a:solidFill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ot="10800000" vert="vert" wrap="square" anchor="ctr"/>
          <a:lstStyle/>
          <a:p>
            <a:pPr algn="ctr">
              <a:defRPr/>
            </a:pPr>
            <a:r>
              <a:rPr lang="ru-RU" sz="1000" dirty="0" smtClean="0">
                <a:solidFill>
                  <a:schemeClr val="tx2"/>
                </a:solidFill>
              </a:rPr>
              <a:t>средний риск причинения вреда</a:t>
            </a:r>
            <a:br>
              <a:rPr lang="ru-RU" sz="1000" dirty="0" smtClean="0">
                <a:solidFill>
                  <a:schemeClr val="tx2"/>
                </a:solidFill>
              </a:rPr>
            </a:br>
            <a:r>
              <a:rPr lang="ru-RU" sz="1000" i="1" dirty="0" smtClean="0">
                <a:solidFill>
                  <a:schemeClr val="tx2"/>
                </a:solidFill>
              </a:rPr>
              <a:t> (проведение плановых проверок</a:t>
            </a:r>
            <a:r>
              <a:rPr lang="en-US" sz="1000" i="1" dirty="0" smtClean="0">
                <a:solidFill>
                  <a:schemeClr val="tx2"/>
                </a:solidFill>
              </a:rPr>
              <a:t> </a:t>
            </a:r>
            <a:r>
              <a:rPr lang="ru-RU" sz="1000" i="1" dirty="0" smtClean="0">
                <a:solidFill>
                  <a:schemeClr val="tx2"/>
                </a:solidFill>
              </a:rPr>
              <a:t>не чаще , чем 1 раз в 5 лет)</a:t>
            </a:r>
            <a:endParaRPr lang="ru-RU" sz="1000" dirty="0">
              <a:solidFill>
                <a:schemeClr val="tx2"/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 rot="5400000">
            <a:off x="4428110" y="3187117"/>
            <a:ext cx="616397" cy="2300319"/>
          </a:xfrm>
          <a:prstGeom prst="roundRect">
            <a:avLst/>
          </a:prstGeom>
          <a:solidFill>
            <a:srgbClr val="B0FF21"/>
          </a:solidFill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ot="10800000" vert="vert" wrap="square" anchor="ctr"/>
          <a:lstStyle/>
          <a:p>
            <a:pPr algn="ctr">
              <a:defRPr/>
            </a:pPr>
            <a:r>
              <a:rPr lang="ru-RU" sz="1000" dirty="0" smtClean="0">
                <a:solidFill>
                  <a:schemeClr val="tx2"/>
                </a:solidFill>
              </a:rPr>
              <a:t>умеренный риск причинения вреда</a:t>
            </a:r>
            <a:br>
              <a:rPr lang="ru-RU" sz="1000" dirty="0" smtClean="0">
                <a:solidFill>
                  <a:schemeClr val="tx2"/>
                </a:solidFill>
              </a:rPr>
            </a:br>
            <a:r>
              <a:rPr lang="ru-RU" sz="1000" i="1" dirty="0" smtClean="0">
                <a:solidFill>
                  <a:schemeClr val="tx2"/>
                </a:solidFill>
              </a:rPr>
              <a:t>(проведение плановых проверок не чаще, чем 1 раз в 6 лет)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 rot="5400000">
            <a:off x="5769394" y="2515605"/>
            <a:ext cx="599278" cy="2300319"/>
          </a:xfrm>
          <a:prstGeom prst="roundRect">
            <a:avLst/>
          </a:prstGeom>
          <a:solidFill>
            <a:srgbClr val="FF9900"/>
          </a:solidFill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ot="10800000" vert="vert" wrap="square" anchor="ctr"/>
          <a:lstStyle/>
          <a:p>
            <a:pPr algn="ctr">
              <a:defRPr/>
            </a:pPr>
            <a:r>
              <a:rPr lang="ru-RU" sz="1000" dirty="0" smtClean="0">
                <a:solidFill>
                  <a:schemeClr val="tx2"/>
                </a:solidFill>
              </a:rPr>
              <a:t>значительный риск причинения вреда</a:t>
            </a:r>
            <a:br>
              <a:rPr lang="ru-RU" sz="1000" dirty="0" smtClean="0">
                <a:solidFill>
                  <a:schemeClr val="tx2"/>
                </a:solidFill>
              </a:rPr>
            </a:br>
            <a:r>
              <a:rPr lang="ru-RU" sz="1000" i="1" dirty="0" smtClean="0">
                <a:solidFill>
                  <a:schemeClr val="tx2"/>
                </a:solidFill>
              </a:rPr>
              <a:t> (проведение плановых проверок </a:t>
            </a:r>
            <a:br>
              <a:rPr lang="ru-RU" sz="1000" i="1" dirty="0" smtClean="0">
                <a:solidFill>
                  <a:schemeClr val="tx2"/>
                </a:solidFill>
              </a:rPr>
            </a:br>
            <a:r>
              <a:rPr lang="ru-RU" sz="1000" i="1" dirty="0" smtClean="0">
                <a:solidFill>
                  <a:schemeClr val="tx2"/>
                </a:solidFill>
              </a:rPr>
              <a:t>1 раз в 4 года)</a:t>
            </a:r>
            <a:endParaRPr lang="ru-RU" sz="1000" dirty="0" smtClean="0">
              <a:solidFill>
                <a:schemeClr val="tx2"/>
              </a:solidFill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 rot="5400000">
            <a:off x="6947505" y="3197257"/>
            <a:ext cx="616398" cy="2300319"/>
          </a:xfrm>
          <a:prstGeom prst="roundRect">
            <a:avLst/>
          </a:prstGeom>
          <a:solidFill>
            <a:srgbClr val="6BCA36"/>
          </a:solidFill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ot="10800000" vert="vert" wrap="square" anchor="ctr"/>
          <a:lstStyle/>
          <a:p>
            <a:pPr algn="ctr">
              <a:defRPr/>
            </a:pPr>
            <a:r>
              <a:rPr lang="ru-RU" sz="1000" dirty="0" smtClean="0">
                <a:solidFill>
                  <a:schemeClr val="tx2"/>
                </a:solidFill>
              </a:rPr>
              <a:t>низкий риск причинения вреда</a:t>
            </a:r>
            <a:br>
              <a:rPr lang="ru-RU" sz="1000" dirty="0" smtClean="0">
                <a:solidFill>
                  <a:schemeClr val="tx2"/>
                </a:solidFill>
              </a:rPr>
            </a:br>
            <a:r>
              <a:rPr lang="ru-RU" sz="1000" i="1" dirty="0" smtClean="0">
                <a:solidFill>
                  <a:schemeClr val="tx2"/>
                </a:solidFill>
              </a:rPr>
              <a:t>(освобождение от плановых проверок)</a:t>
            </a:r>
            <a:endParaRPr lang="ru-RU" sz="1000" i="1" dirty="0">
              <a:solidFill>
                <a:schemeClr val="tx2"/>
              </a:solidFill>
            </a:endParaRPr>
          </a:p>
        </p:txBody>
      </p:sp>
      <p:sp>
        <p:nvSpPr>
          <p:cNvPr id="49" name="AutoShape 41"/>
          <p:cNvSpPr>
            <a:spLocks noChangeAspect="1" noChangeArrowheads="1" noTextEdit="1"/>
          </p:cNvSpPr>
          <p:nvPr/>
        </p:nvSpPr>
        <p:spPr bwMode="auto">
          <a:xfrm>
            <a:off x="958904" y="5238793"/>
            <a:ext cx="7556500" cy="1257299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9" name="Прямоугольник 38"/>
          <p:cNvSpPr/>
          <p:nvPr/>
        </p:nvSpPr>
        <p:spPr>
          <a:xfrm>
            <a:off x="592083" y="1566837"/>
            <a:ext cx="3643475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100" dirty="0" smtClean="0">
                <a:solidFill>
                  <a:srgbClr val="1F497D"/>
                </a:solidFill>
                <a:ea typeface="Calibri" pitchFamily="34" charset="0"/>
                <a:cs typeface="Times New Roman" pitchFamily="18" charset="0"/>
              </a:rPr>
              <a:t>главного государственного инспектора труда Российской Федерации – при отнесении работодателей к категориям чрезвычайно высокого и высокого риска</a:t>
            </a:r>
          </a:p>
        </p:txBody>
      </p:sp>
      <p:sp>
        <p:nvSpPr>
          <p:cNvPr id="40" name="Прямоугольник 39"/>
          <p:cNvSpPr/>
          <p:nvPr/>
        </p:nvSpPr>
        <p:spPr>
          <a:xfrm>
            <a:off x="628598" y="2200846"/>
            <a:ext cx="361478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100" dirty="0" smtClean="0">
                <a:solidFill>
                  <a:srgbClr val="1F497D"/>
                </a:solidFill>
                <a:ea typeface="Calibri" pitchFamily="34" charset="0"/>
                <a:cs typeface="Times New Roman" pitchFamily="18" charset="0"/>
              </a:rPr>
              <a:t>главных государственных инспекторов труда в субъектах Российской Федерации – при отнесении работодателей к категориям значительного, среднего и умеренного риска</a:t>
            </a:r>
          </a:p>
        </p:txBody>
      </p:sp>
      <p:sp>
        <p:nvSpPr>
          <p:cNvPr id="41" name="Прямоугольник 40"/>
          <p:cNvSpPr/>
          <p:nvPr/>
        </p:nvSpPr>
        <p:spPr>
          <a:xfrm>
            <a:off x="4608512" y="2427193"/>
            <a:ext cx="4272021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100" dirty="0" smtClean="0">
                <a:solidFill>
                  <a:srgbClr val="1F497D"/>
                </a:solidFill>
                <a:ea typeface="Calibri" pitchFamily="34" charset="0"/>
                <a:cs typeface="Times New Roman" pitchFamily="18" charset="0"/>
              </a:rPr>
              <a:t>должностным лицом, уполномоченным на принятие решение об отнесении работодателя к соответствующей категории риска </a:t>
            </a:r>
            <a:r>
              <a:rPr lang="ru-RU" sz="1100" b="1" dirty="0" smtClean="0">
                <a:solidFill>
                  <a:srgbClr val="1F497D"/>
                </a:solidFill>
                <a:ea typeface="Calibri" pitchFamily="34" charset="0"/>
                <a:cs typeface="Times New Roman" pitchFamily="18" charset="0"/>
              </a:rPr>
              <a:t>(изменение категории риска на более высокую)</a:t>
            </a:r>
          </a:p>
        </p:txBody>
      </p:sp>
      <p:sp>
        <p:nvSpPr>
          <p:cNvPr id="42" name="Прямоугольник 41"/>
          <p:cNvSpPr/>
          <p:nvPr/>
        </p:nvSpPr>
        <p:spPr>
          <a:xfrm>
            <a:off x="4608513" y="1384272"/>
            <a:ext cx="4316409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100" dirty="0" smtClean="0">
                <a:solidFill>
                  <a:srgbClr val="1F497D"/>
                </a:solidFill>
                <a:ea typeface="Calibri" pitchFamily="34" charset="0"/>
                <a:cs typeface="Times New Roman" pitchFamily="18" charset="0"/>
              </a:rPr>
              <a:t>должностным лицом, которым ранее было принято решение об отнесении работодателя к категории риска, с направлением указанного решения, документов и сведений, должностному лицу, уполномоченному на принятие решения об отнесении работодателя  к соответствующей категории риска </a:t>
            </a:r>
          </a:p>
          <a:p>
            <a:pPr algn="just"/>
            <a:r>
              <a:rPr lang="ru-RU" sz="1100" b="1" dirty="0" smtClean="0">
                <a:solidFill>
                  <a:srgbClr val="1F497D"/>
                </a:solidFill>
                <a:ea typeface="Calibri" pitchFamily="34" charset="0"/>
                <a:cs typeface="Times New Roman" pitchFamily="18" charset="0"/>
              </a:rPr>
              <a:t>(изменение категории риска на более низкую)</a:t>
            </a:r>
          </a:p>
        </p:txBody>
      </p:sp>
      <p:sp>
        <p:nvSpPr>
          <p:cNvPr id="43" name="Прямоугольник 42"/>
          <p:cNvSpPr/>
          <p:nvPr/>
        </p:nvSpPr>
        <p:spPr>
          <a:xfrm>
            <a:off x="563445" y="1001368"/>
            <a:ext cx="3351321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300" b="1" dirty="0" smtClean="0">
                <a:solidFill>
                  <a:srgbClr val="1F497D"/>
                </a:solidFill>
                <a:ea typeface="Calibri" pitchFamily="34" charset="0"/>
                <a:cs typeface="Times New Roman" pitchFamily="18" charset="0"/>
              </a:rPr>
              <a:t>Отнесение работодателей к категориям риска осуществляется решением:</a:t>
            </a:r>
          </a:p>
        </p:txBody>
      </p:sp>
      <p:sp>
        <p:nvSpPr>
          <p:cNvPr id="44" name="Прямоугольник 43"/>
          <p:cNvSpPr/>
          <p:nvPr/>
        </p:nvSpPr>
        <p:spPr>
          <a:xfrm>
            <a:off x="4389435" y="946116"/>
            <a:ext cx="4081582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300" b="1" dirty="0" smtClean="0">
                <a:solidFill>
                  <a:srgbClr val="1F497D"/>
                </a:solidFill>
                <a:ea typeface="Calibri" pitchFamily="34" charset="0"/>
                <a:cs typeface="Times New Roman" pitchFamily="18" charset="0"/>
              </a:rPr>
              <a:t>Пересмотр решения по отнесению работодателей к категориям риска осуществляется:</a:t>
            </a:r>
          </a:p>
        </p:txBody>
      </p:sp>
      <p:sp>
        <p:nvSpPr>
          <p:cNvPr id="47" name="Скругленный прямоугольник 46"/>
          <p:cNvSpPr/>
          <p:nvPr/>
        </p:nvSpPr>
        <p:spPr>
          <a:xfrm>
            <a:off x="4462461" y="1884540"/>
            <a:ext cx="146052" cy="15696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ts val="1700"/>
              </a:lnSpc>
            </a:pPr>
            <a:endParaRPr lang="ru-RU" sz="1400" dirty="0" smtClean="0">
              <a:solidFill>
                <a:schemeClr val="tx2"/>
              </a:solidFill>
            </a:endParaRPr>
          </a:p>
        </p:txBody>
      </p:sp>
      <p:sp>
        <p:nvSpPr>
          <p:cNvPr id="50" name="Скругленный прямоугольник 49"/>
          <p:cNvSpPr/>
          <p:nvPr/>
        </p:nvSpPr>
        <p:spPr>
          <a:xfrm>
            <a:off x="4462461" y="2651313"/>
            <a:ext cx="146052" cy="15696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ts val="1700"/>
              </a:lnSpc>
            </a:pPr>
            <a:endParaRPr lang="ru-RU" sz="1400" dirty="0" smtClean="0">
              <a:solidFill>
                <a:schemeClr val="tx2"/>
              </a:solidFill>
            </a:endParaRPr>
          </a:p>
        </p:txBody>
      </p:sp>
      <p:sp>
        <p:nvSpPr>
          <p:cNvPr id="51" name="Text Box 30"/>
          <p:cNvSpPr txBox="1">
            <a:spLocks noChangeArrowheads="1"/>
          </p:cNvSpPr>
          <p:nvPr/>
        </p:nvSpPr>
        <p:spPr bwMode="auto">
          <a:xfrm>
            <a:off x="811161" y="4853008"/>
            <a:ext cx="7594704" cy="620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2600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 dirty="0" smtClean="0">
                <a:solidFill>
                  <a:srgbClr val="1F497D"/>
                </a:solidFill>
                <a:ea typeface="Calibri" pitchFamily="34" charset="0"/>
                <a:cs typeface="Times New Roman" pitchFamily="18" charset="0"/>
              </a:rPr>
              <a:t>Шкала значений показателя потенциального риска причинения вреда охраняемым ценностям в сфере труда (жизнь и здоровье работников, иные права и законные интересы работников) </a:t>
            </a: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59" name="Text Box 40"/>
          <p:cNvSpPr txBox="1">
            <a:spLocks noChangeArrowheads="1"/>
          </p:cNvSpPr>
          <p:nvPr/>
        </p:nvSpPr>
        <p:spPr bwMode="auto">
          <a:xfrm>
            <a:off x="1715108" y="5509787"/>
            <a:ext cx="1264391" cy="352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1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ea typeface="Calibri" pitchFamily="34" charset="0"/>
                <a:cs typeface="Times New Roman" pitchFamily="18" charset="0"/>
              </a:rPr>
              <a:t>низкий </a:t>
            </a:r>
            <a:br>
              <a:rPr kumimoji="0" lang="ru-RU" sz="1200" b="0" i="1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ea typeface="Calibri" pitchFamily="34" charset="0"/>
                <a:cs typeface="Times New Roman" pitchFamily="18" charset="0"/>
              </a:rPr>
            </a:br>
            <a:r>
              <a:rPr kumimoji="0" lang="ru-RU" sz="1200" b="0" i="1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ea typeface="Calibri" pitchFamily="34" charset="0"/>
                <a:cs typeface="Times New Roman" pitchFamily="18" charset="0"/>
              </a:rPr>
              <a:t>риск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61" name="Text Box 39"/>
          <p:cNvSpPr txBox="1">
            <a:spLocks noChangeArrowheads="1"/>
          </p:cNvSpPr>
          <p:nvPr/>
        </p:nvSpPr>
        <p:spPr bwMode="auto">
          <a:xfrm>
            <a:off x="2641248" y="5518673"/>
            <a:ext cx="1543180" cy="3789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1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ea typeface="Calibri" pitchFamily="34" charset="0"/>
                <a:cs typeface="Times New Roman" pitchFamily="18" charset="0"/>
              </a:rPr>
              <a:t>умеренный </a:t>
            </a:r>
            <a:br>
              <a:rPr kumimoji="0" lang="ru-RU" sz="1200" b="0" i="1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ea typeface="Calibri" pitchFamily="34" charset="0"/>
                <a:cs typeface="Times New Roman" pitchFamily="18" charset="0"/>
              </a:rPr>
            </a:br>
            <a:r>
              <a:rPr kumimoji="0" lang="ru-RU" sz="1200" b="0" i="1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ea typeface="Calibri" pitchFamily="34" charset="0"/>
                <a:cs typeface="Times New Roman" pitchFamily="18" charset="0"/>
              </a:rPr>
              <a:t>риск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71" name="Text Box 38"/>
          <p:cNvSpPr txBox="1">
            <a:spLocks noChangeArrowheads="1"/>
          </p:cNvSpPr>
          <p:nvPr/>
        </p:nvSpPr>
        <p:spPr bwMode="auto">
          <a:xfrm>
            <a:off x="5973565" y="5515499"/>
            <a:ext cx="1379336" cy="3452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1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ea typeface="Calibri" pitchFamily="34" charset="0"/>
                <a:cs typeface="Times New Roman" pitchFamily="18" charset="0"/>
              </a:rPr>
              <a:t>высокий</a:t>
            </a:r>
            <a:br>
              <a:rPr kumimoji="0" lang="ru-RU" sz="1200" b="0" i="1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ea typeface="Calibri" pitchFamily="34" charset="0"/>
                <a:cs typeface="Times New Roman" pitchFamily="18" charset="0"/>
              </a:rPr>
            </a:br>
            <a:r>
              <a:rPr kumimoji="0" lang="ru-RU" sz="1200" b="0" i="1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ea typeface="Calibri" pitchFamily="34" charset="0"/>
                <a:cs typeface="Times New Roman" pitchFamily="18" charset="0"/>
              </a:rPr>
              <a:t>риск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79" name="Line 36"/>
          <p:cNvSpPr>
            <a:spLocks noChangeShapeType="1"/>
          </p:cNvSpPr>
          <p:nvPr/>
        </p:nvSpPr>
        <p:spPr bwMode="auto">
          <a:xfrm>
            <a:off x="1171201" y="6038936"/>
            <a:ext cx="6677163" cy="9176"/>
          </a:xfrm>
          <a:prstGeom prst="line">
            <a:avLst/>
          </a:prstGeom>
          <a:noFill/>
          <a:ln w="15875">
            <a:solidFill>
              <a:srgbClr val="1F497D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0" name="Line 35"/>
          <p:cNvSpPr>
            <a:spLocks noChangeShapeType="1"/>
          </p:cNvSpPr>
          <p:nvPr/>
        </p:nvSpPr>
        <p:spPr bwMode="auto">
          <a:xfrm>
            <a:off x="3928625" y="5930580"/>
            <a:ext cx="635" cy="227850"/>
          </a:xfrm>
          <a:prstGeom prst="line">
            <a:avLst/>
          </a:prstGeom>
          <a:noFill/>
          <a:ln w="15875">
            <a:solidFill>
              <a:srgbClr val="1F497D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1" name="Line 34"/>
          <p:cNvSpPr>
            <a:spLocks noChangeShapeType="1"/>
          </p:cNvSpPr>
          <p:nvPr/>
        </p:nvSpPr>
        <p:spPr bwMode="auto">
          <a:xfrm>
            <a:off x="5023909" y="5930580"/>
            <a:ext cx="635" cy="227850"/>
          </a:xfrm>
          <a:prstGeom prst="line">
            <a:avLst/>
          </a:prstGeom>
          <a:noFill/>
          <a:ln w="15875">
            <a:solidFill>
              <a:srgbClr val="1F497D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2" name="Line 31"/>
          <p:cNvSpPr>
            <a:spLocks noChangeShapeType="1"/>
          </p:cNvSpPr>
          <p:nvPr/>
        </p:nvSpPr>
        <p:spPr bwMode="auto">
          <a:xfrm>
            <a:off x="6119193" y="5930580"/>
            <a:ext cx="635" cy="227850"/>
          </a:xfrm>
          <a:prstGeom prst="line">
            <a:avLst/>
          </a:prstGeom>
          <a:noFill/>
          <a:ln w="15875">
            <a:solidFill>
              <a:srgbClr val="1F497D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3" name="Скругленный прямоугольник 82"/>
          <p:cNvSpPr/>
          <p:nvPr/>
        </p:nvSpPr>
        <p:spPr>
          <a:xfrm rot="5400000">
            <a:off x="3299563" y="5518025"/>
            <a:ext cx="182566" cy="1048121"/>
          </a:xfrm>
          <a:prstGeom prst="roundRect">
            <a:avLst/>
          </a:prstGeom>
          <a:solidFill>
            <a:srgbClr val="B0FF21"/>
          </a:solidFill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ot="10800000" vert="vert" wrap="square" anchor="ctr"/>
          <a:lstStyle/>
          <a:p>
            <a:pPr algn="ctr">
              <a:defRPr/>
            </a:pPr>
            <a:endParaRPr lang="ru-RU" sz="1600" dirty="0">
              <a:solidFill>
                <a:schemeClr val="tx2"/>
              </a:solidFill>
            </a:endParaRPr>
          </a:p>
        </p:txBody>
      </p:sp>
      <p:sp>
        <p:nvSpPr>
          <p:cNvPr id="84" name="Скругленный прямоугольник 83"/>
          <p:cNvSpPr/>
          <p:nvPr/>
        </p:nvSpPr>
        <p:spPr>
          <a:xfrm rot="5400000">
            <a:off x="4398706" y="5525095"/>
            <a:ext cx="182566" cy="1046034"/>
          </a:xfrm>
          <a:prstGeom prst="roundRect">
            <a:avLst/>
          </a:prstGeom>
          <a:solidFill>
            <a:srgbClr val="FFCC00"/>
          </a:solidFill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ot="10800000" vert="vert" wrap="square" anchor="ctr"/>
          <a:lstStyle/>
          <a:p>
            <a:pPr algn="ctr">
              <a:defRPr/>
            </a:pPr>
            <a:endParaRPr lang="ru-RU" sz="1600" dirty="0">
              <a:solidFill>
                <a:schemeClr val="tx2"/>
              </a:solidFill>
            </a:endParaRPr>
          </a:p>
        </p:txBody>
      </p:sp>
      <p:sp>
        <p:nvSpPr>
          <p:cNvPr id="85" name="Скругленный прямоугольник 84"/>
          <p:cNvSpPr/>
          <p:nvPr/>
        </p:nvSpPr>
        <p:spPr>
          <a:xfrm rot="5400000">
            <a:off x="5480585" y="5517316"/>
            <a:ext cx="182566" cy="1043238"/>
          </a:xfrm>
          <a:prstGeom prst="roundRect">
            <a:avLst/>
          </a:prstGeom>
          <a:solidFill>
            <a:srgbClr val="FF9900"/>
          </a:solidFill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ot="10800000" vert="vert" wrap="square" anchor="ctr"/>
          <a:lstStyle/>
          <a:p>
            <a:pPr algn="ctr">
              <a:defRPr/>
            </a:pPr>
            <a:endParaRPr lang="ru-RU" sz="1600" dirty="0">
              <a:solidFill>
                <a:schemeClr val="tx2"/>
              </a:solidFill>
            </a:endParaRPr>
          </a:p>
        </p:txBody>
      </p:sp>
      <p:sp>
        <p:nvSpPr>
          <p:cNvPr id="86" name="Скругленный прямоугольник 85"/>
          <p:cNvSpPr/>
          <p:nvPr/>
        </p:nvSpPr>
        <p:spPr>
          <a:xfrm rot="5400000">
            <a:off x="6575869" y="5515918"/>
            <a:ext cx="182566" cy="1046034"/>
          </a:xfrm>
          <a:prstGeom prst="roundRect">
            <a:avLst/>
          </a:prstGeom>
          <a:solidFill>
            <a:srgbClr val="FC3F04"/>
          </a:solidFill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ot="10800000" vert="vert" wrap="square" anchor="ctr"/>
          <a:lstStyle/>
          <a:p>
            <a:pPr algn="ctr">
              <a:defRPr/>
            </a:pPr>
            <a:endParaRPr lang="ru-RU" sz="1600" dirty="0">
              <a:solidFill>
                <a:schemeClr val="tx2"/>
              </a:solidFill>
            </a:endParaRPr>
          </a:p>
        </p:txBody>
      </p:sp>
      <p:sp>
        <p:nvSpPr>
          <p:cNvPr id="87" name="Line 35"/>
          <p:cNvSpPr>
            <a:spLocks noChangeShapeType="1"/>
          </p:cNvSpPr>
          <p:nvPr/>
        </p:nvSpPr>
        <p:spPr bwMode="auto">
          <a:xfrm>
            <a:off x="2833341" y="5926989"/>
            <a:ext cx="635" cy="227850"/>
          </a:xfrm>
          <a:prstGeom prst="line">
            <a:avLst/>
          </a:prstGeom>
          <a:noFill/>
          <a:ln w="15875">
            <a:solidFill>
              <a:srgbClr val="1F497D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9" name="Скругленный прямоугольник 88"/>
          <p:cNvSpPr/>
          <p:nvPr/>
        </p:nvSpPr>
        <p:spPr>
          <a:xfrm rot="5400000">
            <a:off x="2207434" y="5513208"/>
            <a:ext cx="182566" cy="1048227"/>
          </a:xfrm>
          <a:prstGeom prst="roundRect">
            <a:avLst/>
          </a:prstGeom>
          <a:solidFill>
            <a:srgbClr val="6BCA36"/>
          </a:solidFill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ot="10800000" vert="vert" wrap="square" anchor="ctr"/>
          <a:lstStyle/>
          <a:p>
            <a:pPr algn="ctr">
              <a:defRPr/>
            </a:pPr>
            <a:endParaRPr lang="ru-RU" sz="1600" dirty="0">
              <a:solidFill>
                <a:schemeClr val="tx2"/>
              </a:solidFill>
            </a:endParaRPr>
          </a:p>
        </p:txBody>
      </p:sp>
      <p:sp>
        <p:nvSpPr>
          <p:cNvPr id="91" name="Text Box 38"/>
          <p:cNvSpPr txBox="1">
            <a:spLocks noChangeArrowheads="1"/>
          </p:cNvSpPr>
          <p:nvPr/>
        </p:nvSpPr>
        <p:spPr bwMode="auto">
          <a:xfrm>
            <a:off x="3827456" y="5516318"/>
            <a:ext cx="1379336" cy="3452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200" i="1" dirty="0" smtClean="0">
                <a:solidFill>
                  <a:srgbClr val="1F497D"/>
                </a:solidFill>
                <a:ea typeface="Calibri" pitchFamily="34" charset="0"/>
                <a:cs typeface="Times New Roman" pitchFamily="18" charset="0"/>
              </a:rPr>
              <a:t>средний</a:t>
            </a:r>
            <a:r>
              <a:rPr kumimoji="0" lang="ru-RU" sz="1200" b="0" i="1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sz="1200" b="0" i="1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ea typeface="Calibri" pitchFamily="34" charset="0"/>
                <a:cs typeface="Times New Roman" pitchFamily="18" charset="0"/>
              </a:rPr>
            </a:br>
            <a:r>
              <a:rPr kumimoji="0" lang="ru-RU" sz="1200" b="0" i="1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ea typeface="Calibri" pitchFamily="34" charset="0"/>
                <a:cs typeface="Times New Roman" pitchFamily="18" charset="0"/>
              </a:rPr>
              <a:t>риск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92" name="Прямоугольник 91"/>
          <p:cNvSpPr/>
          <p:nvPr/>
        </p:nvSpPr>
        <p:spPr>
          <a:xfrm>
            <a:off x="2614369" y="6182580"/>
            <a:ext cx="38023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dirty="0" smtClean="0">
                <a:solidFill>
                  <a:srgbClr val="1F497D"/>
                </a:solidFill>
                <a:ea typeface="Calibri" pitchFamily="34" charset="0"/>
                <a:cs typeface="Times New Roman" pitchFamily="18" charset="0"/>
              </a:rPr>
              <a:t>0,1</a:t>
            </a:r>
            <a:endParaRPr lang="ru-RU" sz="1200" dirty="0"/>
          </a:p>
        </p:txBody>
      </p:sp>
      <p:sp>
        <p:nvSpPr>
          <p:cNvPr id="93" name="Прямоугольник 92"/>
          <p:cNvSpPr/>
          <p:nvPr/>
        </p:nvSpPr>
        <p:spPr>
          <a:xfrm>
            <a:off x="3709759" y="6182580"/>
            <a:ext cx="45878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dirty="0" smtClean="0">
                <a:solidFill>
                  <a:srgbClr val="1F497D"/>
                </a:solidFill>
                <a:cs typeface="Times New Roman" pitchFamily="18" charset="0"/>
              </a:rPr>
              <a:t>0,15</a:t>
            </a:r>
            <a:endParaRPr lang="ru-RU" sz="1200" dirty="0"/>
          </a:p>
        </p:txBody>
      </p:sp>
      <p:sp>
        <p:nvSpPr>
          <p:cNvPr id="94" name="Прямоугольник 93"/>
          <p:cNvSpPr/>
          <p:nvPr/>
        </p:nvSpPr>
        <p:spPr>
          <a:xfrm>
            <a:off x="4789335" y="6182580"/>
            <a:ext cx="38023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dirty="0" smtClean="0">
                <a:solidFill>
                  <a:srgbClr val="1F497D"/>
                </a:solidFill>
                <a:cs typeface="Times New Roman" pitchFamily="18" charset="0"/>
              </a:rPr>
              <a:t>0,2</a:t>
            </a:r>
            <a:endParaRPr lang="ru-RU" sz="1200" dirty="0"/>
          </a:p>
        </p:txBody>
      </p:sp>
      <p:sp>
        <p:nvSpPr>
          <p:cNvPr id="95" name="Прямоугольник 94"/>
          <p:cNvSpPr/>
          <p:nvPr/>
        </p:nvSpPr>
        <p:spPr>
          <a:xfrm>
            <a:off x="5937052" y="6182580"/>
            <a:ext cx="38023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dirty="0" smtClean="0">
                <a:solidFill>
                  <a:srgbClr val="1F497D"/>
                </a:solidFill>
                <a:ea typeface="Calibri" pitchFamily="34" charset="0"/>
                <a:cs typeface="Times New Roman" pitchFamily="18" charset="0"/>
              </a:rPr>
              <a:t>0,4</a:t>
            </a:r>
            <a:endParaRPr lang="ru-RU" sz="1200" dirty="0"/>
          </a:p>
        </p:txBody>
      </p:sp>
      <p:sp>
        <p:nvSpPr>
          <p:cNvPr id="97" name="Text Box 38"/>
          <p:cNvSpPr txBox="1">
            <a:spLocks noChangeArrowheads="1"/>
          </p:cNvSpPr>
          <p:nvPr/>
        </p:nvSpPr>
        <p:spPr bwMode="auto">
          <a:xfrm>
            <a:off x="4886333" y="5517726"/>
            <a:ext cx="1379336" cy="3452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200" i="1" dirty="0" smtClean="0">
                <a:solidFill>
                  <a:srgbClr val="1F497D"/>
                </a:solidFill>
                <a:ea typeface="Calibri" pitchFamily="34" charset="0"/>
                <a:cs typeface="Times New Roman" pitchFamily="18" charset="0"/>
              </a:rPr>
              <a:t>значительный</a:t>
            </a:r>
            <a:r>
              <a:rPr kumimoji="0" lang="ru-RU" sz="1200" b="0" i="1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sz="1200" b="0" i="1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ea typeface="Calibri" pitchFamily="34" charset="0"/>
                <a:cs typeface="Times New Roman" pitchFamily="18" charset="0"/>
              </a:rPr>
            </a:br>
            <a:r>
              <a:rPr kumimoji="0" lang="ru-RU" sz="1200" b="0" i="1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ea typeface="Calibri" pitchFamily="34" charset="0"/>
                <a:cs typeface="Times New Roman" pitchFamily="18" charset="0"/>
              </a:rPr>
              <a:t>риск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Скругленный прямоугольник 206"/>
          <p:cNvSpPr/>
          <p:nvPr/>
        </p:nvSpPr>
        <p:spPr>
          <a:xfrm>
            <a:off x="109538" y="4195773"/>
            <a:ext cx="8953560" cy="2482884"/>
          </a:xfrm>
          <a:prstGeom prst="roundRect">
            <a:avLst>
              <a:gd name="adj" fmla="val 10796"/>
            </a:avLst>
          </a:prstGeom>
          <a:solidFill>
            <a:schemeClr val="bg1"/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ts val="1700"/>
              </a:lnSpc>
            </a:pPr>
            <a:r>
              <a:rPr lang="ru-RU" sz="1200" dirty="0" smtClean="0">
                <a:solidFill>
                  <a:schemeClr val="tx2"/>
                </a:solidFill>
              </a:rPr>
              <a:t> </a:t>
            </a:r>
          </a:p>
        </p:txBody>
      </p:sp>
      <p:sp>
        <p:nvSpPr>
          <p:cNvPr id="89" name="Скругленный прямоугольник 88"/>
          <p:cNvSpPr/>
          <p:nvPr/>
        </p:nvSpPr>
        <p:spPr>
          <a:xfrm>
            <a:off x="1577934" y="946116"/>
            <a:ext cx="6572340" cy="3103605"/>
          </a:xfrm>
          <a:prstGeom prst="roundRect">
            <a:avLst/>
          </a:prstGeom>
          <a:solidFill>
            <a:srgbClr val="E7EFF9"/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ts val="1700"/>
              </a:lnSpc>
            </a:pPr>
            <a:endParaRPr lang="ru-RU" sz="1200" dirty="0" smtClean="0">
              <a:solidFill>
                <a:schemeClr val="tx2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3F0E5-B220-44B0-AA11-17280CCD4891}" type="slidenum">
              <a:rPr lang="ru-RU" smtClean="0"/>
              <a:pPr/>
              <a:t>4</a:t>
            </a:fld>
            <a:endParaRPr lang="ru-RU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28596" y="69803"/>
            <a:ext cx="8429685" cy="766773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Порядок определения категорий риска причинения вреда охраняемым ценностям в сфере труда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50" name="Плюс 49"/>
          <p:cNvSpPr/>
          <p:nvPr/>
        </p:nvSpPr>
        <p:spPr>
          <a:xfrm rot="19065923">
            <a:off x="3657903" y="1176772"/>
            <a:ext cx="208897" cy="170394"/>
          </a:xfrm>
          <a:prstGeom prst="mathPlus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800">
              <a:solidFill>
                <a:schemeClr val="bg1"/>
              </a:solidFill>
            </a:endParaRPr>
          </a:p>
        </p:txBody>
      </p:sp>
      <p:sp>
        <p:nvSpPr>
          <p:cNvPr id="88" name="Плюс 87"/>
          <p:cNvSpPr/>
          <p:nvPr/>
        </p:nvSpPr>
        <p:spPr>
          <a:xfrm rot="19065923">
            <a:off x="4461190" y="1165789"/>
            <a:ext cx="208897" cy="170394"/>
          </a:xfrm>
          <a:prstGeom prst="mathPlus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800">
              <a:solidFill>
                <a:schemeClr val="bg1"/>
              </a:solidFill>
            </a:endParaRPr>
          </a:p>
        </p:txBody>
      </p:sp>
      <p:sp>
        <p:nvSpPr>
          <p:cNvPr id="90" name="Скругленный прямоугольник 89"/>
          <p:cNvSpPr/>
          <p:nvPr/>
        </p:nvSpPr>
        <p:spPr>
          <a:xfrm>
            <a:off x="2162141" y="1019144"/>
            <a:ext cx="511182" cy="365128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Р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91" name="Равно 90"/>
          <p:cNvSpPr/>
          <p:nvPr/>
        </p:nvSpPr>
        <p:spPr>
          <a:xfrm>
            <a:off x="2819375" y="1165194"/>
            <a:ext cx="208897" cy="146052"/>
          </a:xfrm>
          <a:prstGeom prst="mathEqual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800">
              <a:solidFill>
                <a:schemeClr val="bg1"/>
              </a:solidFill>
            </a:endParaRPr>
          </a:p>
        </p:txBody>
      </p:sp>
      <p:sp>
        <p:nvSpPr>
          <p:cNvPr id="92" name="Скругленный прямоугольник 91"/>
          <p:cNvSpPr/>
          <p:nvPr/>
        </p:nvSpPr>
        <p:spPr>
          <a:xfrm>
            <a:off x="3111479" y="1019144"/>
            <a:ext cx="511182" cy="365128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Т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93" name="Скругленный прямоугольник 92"/>
          <p:cNvSpPr/>
          <p:nvPr/>
        </p:nvSpPr>
        <p:spPr>
          <a:xfrm>
            <a:off x="4723142" y="1019144"/>
            <a:ext cx="511182" cy="365128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>
                <a:solidFill>
                  <a:schemeClr val="bg1"/>
                </a:solidFill>
              </a:rPr>
              <a:t>Ку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94" name="Скругленный прямоугольник 93"/>
          <p:cNvSpPr/>
          <p:nvPr/>
        </p:nvSpPr>
        <p:spPr>
          <a:xfrm>
            <a:off x="3917310" y="1019144"/>
            <a:ext cx="511182" cy="365128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>
                <a:solidFill>
                  <a:schemeClr val="bg1"/>
                </a:solidFill>
              </a:rPr>
              <a:t>Кв</a:t>
            </a:r>
            <a:endParaRPr lang="ru-RU" dirty="0">
              <a:solidFill>
                <a:schemeClr val="bg1"/>
              </a:solidFill>
            </a:endParaRPr>
          </a:p>
        </p:txBody>
      </p:sp>
      <p:cxnSp>
        <p:nvCxnSpPr>
          <p:cNvPr id="98" name="Прямая со стрелкой 97"/>
          <p:cNvCxnSpPr/>
          <p:nvPr/>
        </p:nvCxnSpPr>
        <p:spPr>
          <a:xfrm rot="16200000" flipH="1">
            <a:off x="4079075" y="1512068"/>
            <a:ext cx="182566" cy="4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Плюс 99"/>
          <p:cNvSpPr/>
          <p:nvPr/>
        </p:nvSpPr>
        <p:spPr>
          <a:xfrm rot="19065923">
            <a:off x="3329286" y="2454726"/>
            <a:ext cx="208897" cy="170394"/>
          </a:xfrm>
          <a:prstGeom prst="mathPlus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800">
              <a:solidFill>
                <a:schemeClr val="bg1"/>
              </a:solidFill>
            </a:endParaRPr>
          </a:p>
        </p:txBody>
      </p:sp>
      <p:sp>
        <p:nvSpPr>
          <p:cNvPr id="101" name="Скругленный прямоугольник 100"/>
          <p:cNvSpPr/>
          <p:nvPr/>
        </p:nvSpPr>
        <p:spPr>
          <a:xfrm>
            <a:off x="1833524" y="2297098"/>
            <a:ext cx="511182" cy="365128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Т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02" name="Равно 101"/>
          <p:cNvSpPr/>
          <p:nvPr/>
        </p:nvSpPr>
        <p:spPr>
          <a:xfrm>
            <a:off x="2490758" y="2443149"/>
            <a:ext cx="208897" cy="146052"/>
          </a:xfrm>
          <a:prstGeom prst="mathEqual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800">
              <a:solidFill>
                <a:schemeClr val="bg1"/>
              </a:solidFill>
            </a:endParaRPr>
          </a:p>
        </p:txBody>
      </p:sp>
      <p:sp>
        <p:nvSpPr>
          <p:cNvPr id="103" name="Скругленный прямоугольник 102"/>
          <p:cNvSpPr/>
          <p:nvPr/>
        </p:nvSpPr>
        <p:spPr>
          <a:xfrm>
            <a:off x="2782862" y="2297098"/>
            <a:ext cx="511182" cy="365128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ПВ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04" name="Скругленный прямоугольник 103"/>
          <p:cNvSpPr/>
          <p:nvPr/>
        </p:nvSpPr>
        <p:spPr>
          <a:xfrm>
            <a:off x="3588693" y="2297098"/>
            <a:ext cx="511182" cy="365128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М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20" name="Скругленный прямоугольник 119"/>
          <p:cNvSpPr/>
          <p:nvPr/>
        </p:nvSpPr>
        <p:spPr>
          <a:xfrm>
            <a:off x="3549635" y="1639864"/>
            <a:ext cx="1350981" cy="438155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32200" y="1676377"/>
            <a:ext cx="971550" cy="390525"/>
          </a:xfrm>
          <a:prstGeom prst="rect">
            <a:avLst/>
          </a:prstGeom>
          <a:noFill/>
        </p:spPr>
      </p:pic>
      <p:sp>
        <p:nvSpPr>
          <p:cNvPr id="129" name="Скругленный прямоугольник 128"/>
          <p:cNvSpPr/>
          <p:nvPr/>
        </p:nvSpPr>
        <p:spPr>
          <a:xfrm>
            <a:off x="1614446" y="3319462"/>
            <a:ext cx="547695" cy="365128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ПВ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30" name="Равно 129"/>
          <p:cNvSpPr/>
          <p:nvPr/>
        </p:nvSpPr>
        <p:spPr>
          <a:xfrm>
            <a:off x="2271681" y="3465513"/>
            <a:ext cx="223818" cy="146052"/>
          </a:xfrm>
          <a:prstGeom prst="mathEqual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800">
              <a:solidFill>
                <a:schemeClr val="bg1"/>
              </a:solidFill>
            </a:endParaRPr>
          </a:p>
        </p:txBody>
      </p:sp>
      <p:sp>
        <p:nvSpPr>
          <p:cNvPr id="131" name="Плюс 130"/>
          <p:cNvSpPr/>
          <p:nvPr/>
        </p:nvSpPr>
        <p:spPr>
          <a:xfrm rot="19065923">
            <a:off x="3212720" y="3424579"/>
            <a:ext cx="223818" cy="170394"/>
          </a:xfrm>
          <a:prstGeom prst="mathPlus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800">
              <a:solidFill>
                <a:schemeClr val="bg1"/>
              </a:solidFill>
            </a:endParaRPr>
          </a:p>
        </p:txBody>
      </p:sp>
      <p:sp>
        <p:nvSpPr>
          <p:cNvPr id="132" name="Скругленный прямоугольник 131"/>
          <p:cNvSpPr/>
          <p:nvPr/>
        </p:nvSpPr>
        <p:spPr>
          <a:xfrm>
            <a:off x="2636811" y="3319462"/>
            <a:ext cx="547695" cy="365128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0</a:t>
            </a:r>
            <a:r>
              <a:rPr lang="ru-RU" dirty="0" smtClean="0">
                <a:solidFill>
                  <a:schemeClr val="bg1"/>
                </a:solidFill>
              </a:rPr>
              <a:t>,5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36" name="Скругленный прямоугольник 135"/>
          <p:cNvSpPr/>
          <p:nvPr/>
        </p:nvSpPr>
        <p:spPr>
          <a:xfrm>
            <a:off x="3476610" y="3319461"/>
            <a:ext cx="620722" cy="365128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>
                <a:solidFill>
                  <a:schemeClr val="bg1"/>
                </a:solidFill>
              </a:rPr>
              <a:t>Пжз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37" name="Плюс 136"/>
          <p:cNvSpPr/>
          <p:nvPr/>
        </p:nvSpPr>
        <p:spPr>
          <a:xfrm rot="19065923">
            <a:off x="5330474" y="3409079"/>
            <a:ext cx="223818" cy="170394"/>
          </a:xfrm>
          <a:prstGeom prst="mathPlus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800">
              <a:solidFill>
                <a:schemeClr val="bg1"/>
              </a:solidFill>
            </a:endParaRPr>
          </a:p>
        </p:txBody>
      </p:sp>
      <p:sp>
        <p:nvSpPr>
          <p:cNvPr id="138" name="Скругленный прямоугольник 137"/>
          <p:cNvSpPr/>
          <p:nvPr/>
        </p:nvSpPr>
        <p:spPr>
          <a:xfrm>
            <a:off x="4754564" y="3319462"/>
            <a:ext cx="547695" cy="365128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0,5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43" name="Скругленный прямоугольник 142"/>
          <p:cNvSpPr/>
          <p:nvPr/>
        </p:nvSpPr>
        <p:spPr>
          <a:xfrm>
            <a:off x="5594363" y="3319463"/>
            <a:ext cx="693748" cy="365128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>
                <a:solidFill>
                  <a:schemeClr val="bg1"/>
                </a:solidFill>
              </a:rPr>
              <a:t>Пп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46" name="Плюс 145"/>
          <p:cNvSpPr/>
          <p:nvPr/>
        </p:nvSpPr>
        <p:spPr>
          <a:xfrm rot="21419648" flipH="1">
            <a:off x="4317797" y="3397932"/>
            <a:ext cx="212748" cy="194001"/>
          </a:xfrm>
          <a:prstGeom prst="mathPlus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800">
              <a:solidFill>
                <a:schemeClr val="bg1"/>
              </a:solidFill>
            </a:endParaRPr>
          </a:p>
        </p:txBody>
      </p:sp>
      <p:cxnSp>
        <p:nvCxnSpPr>
          <p:cNvPr id="176" name="Прямая соединительная линия 175"/>
          <p:cNvCxnSpPr/>
          <p:nvPr/>
        </p:nvCxnSpPr>
        <p:spPr>
          <a:xfrm rot="5400000">
            <a:off x="2910656" y="2881306"/>
            <a:ext cx="219078" cy="0"/>
          </a:xfrm>
          <a:prstGeom prst="line">
            <a:avLst/>
          </a:prstGeom>
          <a:ln w="19050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8" name="Прямоугольник 177"/>
          <p:cNvSpPr/>
          <p:nvPr/>
        </p:nvSpPr>
        <p:spPr>
          <a:xfrm>
            <a:off x="109538" y="4487877"/>
            <a:ext cx="4856229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000" b="1" dirty="0" smtClean="0">
                <a:solidFill>
                  <a:srgbClr val="002060"/>
                </a:solidFill>
              </a:rPr>
              <a:t>Р</a:t>
            </a:r>
            <a:r>
              <a:rPr lang="ru-RU" sz="1000" dirty="0" smtClean="0">
                <a:solidFill>
                  <a:srgbClr val="002060"/>
                </a:solidFill>
              </a:rPr>
              <a:t> – показатель потенциального риска причинения вреда охраняемым ценностям в сфере труда </a:t>
            </a:r>
          </a:p>
          <a:p>
            <a:pPr algn="just">
              <a:spcBef>
                <a:spcPts val="600"/>
              </a:spcBef>
            </a:pPr>
            <a:r>
              <a:rPr lang="ru-RU" sz="1000" b="1" dirty="0" smtClean="0">
                <a:solidFill>
                  <a:srgbClr val="002060"/>
                </a:solidFill>
              </a:rPr>
              <a:t>Т</a:t>
            </a:r>
            <a:r>
              <a:rPr lang="ru-RU" sz="1000" dirty="0" smtClean="0">
                <a:solidFill>
                  <a:srgbClr val="002060"/>
                </a:solidFill>
              </a:rPr>
              <a:t> – показатель тяжести потенциальных негативных последствий возможного несоблюдения работодателями требований трудового законодательства и иных нормативных правовых актов, содержащих нормы трудового права, при осуществлении определенного вида деятельности</a:t>
            </a:r>
          </a:p>
          <a:p>
            <a:pPr algn="just">
              <a:spcBef>
                <a:spcPts val="600"/>
              </a:spcBef>
            </a:pPr>
            <a:r>
              <a:rPr lang="ru-RU" sz="1000" b="1" dirty="0" err="1" smtClean="0">
                <a:solidFill>
                  <a:srgbClr val="002060"/>
                </a:solidFill>
              </a:rPr>
              <a:t>Кв</a:t>
            </a:r>
            <a:r>
              <a:rPr lang="ru-RU" sz="1000" b="1" dirty="0" smtClean="0">
                <a:solidFill>
                  <a:srgbClr val="002060"/>
                </a:solidFill>
              </a:rPr>
              <a:t> </a:t>
            </a:r>
            <a:r>
              <a:rPr lang="ru-RU" sz="1000" dirty="0" smtClean="0">
                <a:solidFill>
                  <a:srgbClr val="002060"/>
                </a:solidFill>
              </a:rPr>
              <a:t>– показатель вероятности нарушений обязательных требований при осуществлении определенного вида деятельности</a:t>
            </a:r>
          </a:p>
          <a:p>
            <a:pPr algn="just">
              <a:spcBef>
                <a:spcPts val="600"/>
              </a:spcBef>
            </a:pPr>
            <a:r>
              <a:rPr lang="ru-RU" sz="1000" b="1" dirty="0" err="1" smtClean="0">
                <a:solidFill>
                  <a:srgbClr val="002060"/>
                </a:solidFill>
              </a:rPr>
              <a:t>Ку</a:t>
            </a:r>
            <a:r>
              <a:rPr lang="ru-RU" sz="1000" dirty="0" smtClean="0">
                <a:solidFill>
                  <a:srgbClr val="002060"/>
                </a:solidFill>
              </a:rPr>
              <a:t> – коэффициент устойчивости добросовестного поведения юридических лиц, индивидуальных предпринимателей, связанного с исполнением требований трудового законодательства и иных нормативных правовых актов, содержащих нормы трудового права</a:t>
            </a:r>
          </a:p>
        </p:txBody>
      </p:sp>
      <p:cxnSp>
        <p:nvCxnSpPr>
          <p:cNvPr id="184" name="Shape 183"/>
          <p:cNvCxnSpPr/>
          <p:nvPr/>
        </p:nvCxnSpPr>
        <p:spPr>
          <a:xfrm rot="10800000" flipV="1">
            <a:off x="2052602" y="1639864"/>
            <a:ext cx="1296219" cy="547698"/>
          </a:xfrm>
          <a:prstGeom prst="bentConnector2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5" name="Прямая соединительная линия 184"/>
          <p:cNvCxnSpPr/>
          <p:nvPr/>
        </p:nvCxnSpPr>
        <p:spPr>
          <a:xfrm rot="5400000">
            <a:off x="3233718" y="1530325"/>
            <a:ext cx="219078" cy="0"/>
          </a:xfrm>
          <a:prstGeom prst="line">
            <a:avLst/>
          </a:prstGeom>
          <a:ln w="19050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1" name="Shape 190"/>
          <p:cNvCxnSpPr>
            <a:endCxn id="129" idx="0"/>
          </p:cNvCxnSpPr>
          <p:nvPr/>
        </p:nvCxnSpPr>
        <p:spPr>
          <a:xfrm rot="10800000" flipV="1">
            <a:off x="1888295" y="2990844"/>
            <a:ext cx="1150159" cy="328617"/>
          </a:xfrm>
          <a:prstGeom prst="bentConnector2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Shape 191"/>
          <p:cNvCxnSpPr/>
          <p:nvPr/>
        </p:nvCxnSpPr>
        <p:spPr>
          <a:xfrm>
            <a:off x="4973642" y="1639864"/>
            <a:ext cx="1022364" cy="182567"/>
          </a:xfrm>
          <a:prstGeom prst="bentConnector2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6" name="Скругленный прямоугольник 195"/>
          <p:cNvSpPr/>
          <p:nvPr/>
        </p:nvSpPr>
        <p:spPr>
          <a:xfrm>
            <a:off x="5375285" y="1858942"/>
            <a:ext cx="2409857" cy="1022364"/>
          </a:xfrm>
          <a:prstGeom prst="roundRect">
            <a:avLst/>
          </a:prstGeom>
          <a:solidFill>
            <a:schemeClr val="bg1"/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00" b="1" dirty="0" smtClean="0">
                <a:solidFill>
                  <a:srgbClr val="002060"/>
                </a:solidFill>
              </a:rPr>
              <a:t>Коэффициент  определяется для каждого работодателя в соответствии с методикой, утверждаемой Министерством труда и социальной защиты Российской Федерации. До утверждения методики коэффициент принимается равным 1</a:t>
            </a:r>
            <a:endParaRPr lang="ru-RU" sz="1000" b="1" dirty="0">
              <a:solidFill>
                <a:srgbClr val="002060"/>
              </a:solidFill>
            </a:endParaRPr>
          </a:p>
        </p:txBody>
      </p:sp>
      <p:cxnSp>
        <p:nvCxnSpPr>
          <p:cNvPr id="202" name="Прямая соединительная линия 201"/>
          <p:cNvCxnSpPr/>
          <p:nvPr/>
        </p:nvCxnSpPr>
        <p:spPr>
          <a:xfrm rot="5400000">
            <a:off x="4864103" y="1530325"/>
            <a:ext cx="219078" cy="0"/>
          </a:xfrm>
          <a:prstGeom prst="line">
            <a:avLst/>
          </a:prstGeom>
          <a:ln w="19050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" name="Прямоугольник 204"/>
          <p:cNvSpPr/>
          <p:nvPr/>
        </p:nvSpPr>
        <p:spPr>
          <a:xfrm>
            <a:off x="4864104" y="4487877"/>
            <a:ext cx="4235508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000" b="1" dirty="0" smtClean="0">
                <a:solidFill>
                  <a:srgbClr val="002060"/>
                </a:solidFill>
              </a:rPr>
              <a:t>ПВ</a:t>
            </a:r>
            <a:r>
              <a:rPr lang="ru-RU" sz="1000" dirty="0" smtClean="0">
                <a:solidFill>
                  <a:srgbClr val="002060"/>
                </a:solidFill>
              </a:rPr>
              <a:t> – показатель потенциального вреда охраняемым законом ценностям в сфере труда</a:t>
            </a:r>
          </a:p>
          <a:p>
            <a:pPr algn="just"/>
            <a:r>
              <a:rPr lang="ru-RU" sz="1000" b="1" dirty="0" smtClean="0">
                <a:solidFill>
                  <a:srgbClr val="002060"/>
                </a:solidFill>
              </a:rPr>
              <a:t>М</a:t>
            </a:r>
            <a:r>
              <a:rPr lang="ru-RU" sz="1000" dirty="0" smtClean="0">
                <a:solidFill>
                  <a:srgbClr val="002060"/>
                </a:solidFill>
              </a:rPr>
              <a:t> – показатель масштаба распространения потенциальных негативных последствий в рамках случаев причинения вреда охраняемым законом ценностям в сфере труда</a:t>
            </a:r>
          </a:p>
          <a:p>
            <a:pPr algn="just"/>
            <a:r>
              <a:rPr lang="ru-RU" sz="1000" b="1" dirty="0" err="1" smtClean="0">
                <a:solidFill>
                  <a:srgbClr val="002060"/>
                </a:solidFill>
              </a:rPr>
              <a:t>Чн</a:t>
            </a:r>
            <a:r>
              <a:rPr lang="ru-RU" sz="1000" dirty="0" smtClean="0">
                <a:solidFill>
                  <a:srgbClr val="002060"/>
                </a:solidFill>
              </a:rPr>
              <a:t> – показатель частоты нарушений на одну проверку при осуществлении определенного вида деятельности</a:t>
            </a:r>
          </a:p>
          <a:p>
            <a:pPr algn="just"/>
            <a:r>
              <a:rPr lang="ru-RU" sz="1000" b="1" dirty="0" err="1" smtClean="0">
                <a:solidFill>
                  <a:srgbClr val="002060"/>
                </a:solidFill>
              </a:rPr>
              <a:t>i</a:t>
            </a:r>
            <a:r>
              <a:rPr lang="ru-RU" sz="1000" b="1" dirty="0" smtClean="0">
                <a:solidFill>
                  <a:srgbClr val="002060"/>
                </a:solidFill>
              </a:rPr>
              <a:t> </a:t>
            </a:r>
            <a:r>
              <a:rPr lang="ru-RU" sz="1000" dirty="0" smtClean="0">
                <a:solidFill>
                  <a:srgbClr val="002060"/>
                </a:solidFill>
              </a:rPr>
              <a:t>– вид экономической деятельности</a:t>
            </a:r>
          </a:p>
          <a:p>
            <a:pPr algn="just"/>
            <a:r>
              <a:rPr lang="ru-RU" sz="1000" b="1" dirty="0" err="1" smtClean="0">
                <a:solidFill>
                  <a:srgbClr val="002060"/>
                </a:solidFill>
              </a:rPr>
              <a:t>k</a:t>
            </a:r>
            <a:r>
              <a:rPr lang="ru-RU" sz="1000" dirty="0" smtClean="0">
                <a:solidFill>
                  <a:srgbClr val="002060"/>
                </a:solidFill>
              </a:rPr>
              <a:t> – общее количество видов экономической деятельности</a:t>
            </a:r>
          </a:p>
          <a:p>
            <a:pPr algn="just">
              <a:spcBef>
                <a:spcPts val="600"/>
              </a:spcBef>
            </a:pPr>
            <a:r>
              <a:rPr lang="ru-RU" sz="1000" b="1" dirty="0" err="1" smtClean="0">
                <a:solidFill>
                  <a:srgbClr val="002060"/>
                </a:solidFill>
              </a:rPr>
              <a:t>Пжз</a:t>
            </a:r>
            <a:r>
              <a:rPr lang="ru-RU" sz="1000" dirty="0" smtClean="0">
                <a:solidFill>
                  <a:srgbClr val="002060"/>
                </a:solidFill>
              </a:rPr>
              <a:t>  – показатель потенциального вреда непосредственно жизни и здоровью работников</a:t>
            </a:r>
          </a:p>
          <a:p>
            <a:pPr algn="just"/>
            <a:r>
              <a:rPr lang="ru-RU" sz="1000" b="1" dirty="0" err="1" smtClean="0">
                <a:solidFill>
                  <a:srgbClr val="002060"/>
                </a:solidFill>
              </a:rPr>
              <a:t>Пп</a:t>
            </a:r>
            <a:r>
              <a:rPr lang="ru-RU" sz="1000" dirty="0" smtClean="0">
                <a:solidFill>
                  <a:srgbClr val="002060"/>
                </a:solidFill>
              </a:rPr>
              <a:t>  – показатель потенциального вреда иным правам и законным интересам работников</a:t>
            </a:r>
            <a:endParaRPr lang="ru-RU" sz="1000" dirty="0">
              <a:solidFill>
                <a:srgbClr val="002060"/>
              </a:solidFill>
            </a:endParaRPr>
          </a:p>
        </p:txBody>
      </p:sp>
      <p:sp>
        <p:nvSpPr>
          <p:cNvPr id="206" name="Text Box 30"/>
          <p:cNvSpPr txBox="1">
            <a:spLocks noChangeArrowheads="1"/>
          </p:cNvSpPr>
          <p:nvPr/>
        </p:nvSpPr>
        <p:spPr bwMode="auto">
          <a:xfrm>
            <a:off x="-284230" y="4195773"/>
            <a:ext cx="2848014" cy="3651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2600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 dirty="0" smtClean="0">
                <a:solidFill>
                  <a:srgbClr val="1F497D"/>
                </a:solidFill>
                <a:ea typeface="Calibri" pitchFamily="34" charset="0"/>
                <a:cs typeface="Times New Roman" pitchFamily="18" charset="0"/>
              </a:rPr>
              <a:t>Условные обозначения:</a:t>
            </a: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" name="Picture 5"/>
          <p:cNvPicPr>
            <a:picLocks noChangeAspect="1" noChangeArrowheads="1"/>
          </p:cNvPicPr>
          <p:nvPr/>
        </p:nvPicPr>
        <p:blipFill>
          <a:blip r:embed="rId3" cstate="print"/>
          <a:srcRect l="3980" r="4646"/>
          <a:stretch>
            <a:fillRect/>
          </a:stretch>
        </p:blipFill>
        <p:spPr bwMode="auto">
          <a:xfrm>
            <a:off x="4498974" y="1566840"/>
            <a:ext cx="4308534" cy="6207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 cstate="print"/>
          <a:srcRect l="4608" r="7077"/>
          <a:stretch>
            <a:fillRect/>
          </a:stretch>
        </p:blipFill>
        <p:spPr bwMode="auto">
          <a:xfrm>
            <a:off x="4645026" y="3328494"/>
            <a:ext cx="4198995" cy="7212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5" cstate="print"/>
          <a:srcRect l="5239" r="4699"/>
          <a:stretch>
            <a:fillRect/>
          </a:stretch>
        </p:blipFill>
        <p:spPr bwMode="auto">
          <a:xfrm>
            <a:off x="4608513" y="2333610"/>
            <a:ext cx="4198995" cy="7051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2" name="Скругленный прямоугольник 41"/>
          <p:cNvSpPr/>
          <p:nvPr/>
        </p:nvSpPr>
        <p:spPr>
          <a:xfrm rot="5400000">
            <a:off x="3508052" y="3831125"/>
            <a:ext cx="192707" cy="2008215"/>
          </a:xfrm>
          <a:prstGeom prst="roundRect">
            <a:avLst/>
          </a:prstGeom>
          <a:solidFill>
            <a:srgbClr val="C00000"/>
          </a:solidFill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ot="10800000" vert="vert" wrap="square" anchor="ctr"/>
          <a:lstStyle/>
          <a:p>
            <a:pPr algn="ctr">
              <a:defRPr/>
            </a:pPr>
            <a:r>
              <a:rPr lang="ru-RU" sz="1100" dirty="0" smtClean="0">
                <a:solidFill>
                  <a:schemeClr val="bg1"/>
                </a:solidFill>
              </a:rPr>
              <a:t>6 баллов</a:t>
            </a:r>
            <a:endParaRPr lang="ru-RU" sz="1100" dirty="0">
              <a:solidFill>
                <a:schemeClr val="bg1"/>
              </a:solidFill>
            </a:endParaRPr>
          </a:p>
        </p:txBody>
      </p:sp>
      <p:sp>
        <p:nvSpPr>
          <p:cNvPr id="57" name="Скругленный прямоугольник 56"/>
          <p:cNvSpPr/>
          <p:nvPr/>
        </p:nvSpPr>
        <p:spPr>
          <a:xfrm rot="5400000">
            <a:off x="3508051" y="3614342"/>
            <a:ext cx="192707" cy="2008215"/>
          </a:xfrm>
          <a:prstGeom prst="roundRect">
            <a:avLst/>
          </a:prstGeom>
          <a:solidFill>
            <a:srgbClr val="FC3F04"/>
          </a:solidFill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ot="10800000" vert="vert" wrap="square" anchor="ctr"/>
          <a:lstStyle/>
          <a:p>
            <a:pPr algn="ctr">
              <a:defRPr/>
            </a:pPr>
            <a:r>
              <a:rPr lang="ru-RU" sz="1100" dirty="0" smtClean="0">
                <a:solidFill>
                  <a:schemeClr val="tx2"/>
                </a:solidFill>
              </a:rPr>
              <a:t>5 баллов</a:t>
            </a:r>
            <a:endParaRPr lang="ru-RU" sz="1100" dirty="0">
              <a:solidFill>
                <a:schemeClr val="tx2"/>
              </a:solidFill>
            </a:endParaRPr>
          </a:p>
        </p:txBody>
      </p:sp>
      <p:sp>
        <p:nvSpPr>
          <p:cNvPr id="59" name="Скругленный прямоугольник 58"/>
          <p:cNvSpPr/>
          <p:nvPr/>
        </p:nvSpPr>
        <p:spPr>
          <a:xfrm rot="5400000">
            <a:off x="1351033" y="3844889"/>
            <a:ext cx="198212" cy="2008215"/>
          </a:xfrm>
          <a:prstGeom prst="roundRect">
            <a:avLst/>
          </a:prstGeom>
          <a:solidFill>
            <a:srgbClr val="FFCC00"/>
          </a:solidFill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ot="10800000" vert="vert" wrap="square" anchor="ctr"/>
          <a:lstStyle/>
          <a:p>
            <a:pPr algn="ctr">
              <a:defRPr/>
            </a:pPr>
            <a:r>
              <a:rPr lang="ru-RU" sz="1100" dirty="0" smtClean="0">
                <a:solidFill>
                  <a:schemeClr val="tx2"/>
                </a:solidFill>
              </a:rPr>
              <a:t>3 балла</a:t>
            </a:r>
            <a:endParaRPr lang="ru-RU" sz="1100" dirty="0">
              <a:solidFill>
                <a:schemeClr val="tx2"/>
              </a:solidFill>
            </a:endParaRPr>
          </a:p>
        </p:txBody>
      </p:sp>
      <p:sp>
        <p:nvSpPr>
          <p:cNvPr id="60" name="Скругленный прямоугольник 59"/>
          <p:cNvSpPr/>
          <p:nvPr/>
        </p:nvSpPr>
        <p:spPr>
          <a:xfrm rot="5400000">
            <a:off x="1351033" y="3622600"/>
            <a:ext cx="198212" cy="2008215"/>
          </a:xfrm>
          <a:prstGeom prst="roundRect">
            <a:avLst/>
          </a:prstGeom>
          <a:solidFill>
            <a:srgbClr val="B0FF21"/>
          </a:solidFill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ot="10800000" vert="vert" wrap="square" anchor="ctr"/>
          <a:lstStyle/>
          <a:p>
            <a:pPr algn="ctr">
              <a:defRPr/>
            </a:pPr>
            <a:r>
              <a:rPr lang="ru-RU" sz="1100" dirty="0" smtClean="0">
                <a:solidFill>
                  <a:schemeClr val="tx2"/>
                </a:solidFill>
              </a:rPr>
              <a:t>2 балла</a:t>
            </a:r>
          </a:p>
        </p:txBody>
      </p:sp>
      <p:sp>
        <p:nvSpPr>
          <p:cNvPr id="61" name="Скругленный прямоугольник 60"/>
          <p:cNvSpPr/>
          <p:nvPr/>
        </p:nvSpPr>
        <p:spPr>
          <a:xfrm rot="5400000">
            <a:off x="3508050" y="3397558"/>
            <a:ext cx="192707" cy="2008215"/>
          </a:xfrm>
          <a:prstGeom prst="roundRect">
            <a:avLst/>
          </a:prstGeom>
          <a:solidFill>
            <a:srgbClr val="FF9900"/>
          </a:solidFill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ot="10800000" vert="vert" wrap="square" anchor="ctr"/>
          <a:lstStyle/>
          <a:p>
            <a:pPr algn="ctr">
              <a:defRPr/>
            </a:pPr>
            <a:r>
              <a:rPr lang="ru-RU" sz="1100" dirty="0" smtClean="0">
                <a:solidFill>
                  <a:schemeClr val="tx2"/>
                </a:solidFill>
              </a:rPr>
              <a:t>4 балла</a:t>
            </a:r>
            <a:endParaRPr lang="ru-RU" sz="1100" dirty="0">
              <a:solidFill>
                <a:schemeClr val="tx2"/>
              </a:solidFill>
            </a:endParaRPr>
          </a:p>
        </p:txBody>
      </p:sp>
      <p:sp>
        <p:nvSpPr>
          <p:cNvPr id="62" name="Скругленный прямоугольник 61"/>
          <p:cNvSpPr/>
          <p:nvPr/>
        </p:nvSpPr>
        <p:spPr>
          <a:xfrm rot="5400000">
            <a:off x="1351033" y="3400311"/>
            <a:ext cx="198212" cy="2008215"/>
          </a:xfrm>
          <a:prstGeom prst="roundRect">
            <a:avLst/>
          </a:prstGeom>
          <a:solidFill>
            <a:srgbClr val="6BCA36"/>
          </a:solidFill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ot="10800000" vert="vert" wrap="square" anchor="ctr"/>
          <a:lstStyle/>
          <a:p>
            <a:pPr algn="ctr">
              <a:defRPr/>
            </a:pPr>
            <a:r>
              <a:rPr lang="ru-RU" sz="1100" dirty="0" smtClean="0">
                <a:solidFill>
                  <a:schemeClr val="tx2"/>
                </a:solidFill>
              </a:rPr>
              <a:t>1 балл</a:t>
            </a:r>
            <a:endParaRPr lang="ru-RU" sz="1100" dirty="0">
              <a:solidFill>
                <a:schemeClr val="tx2"/>
              </a:solidFill>
            </a:endParaRPr>
          </a:p>
        </p:txBody>
      </p:sp>
      <p:sp>
        <p:nvSpPr>
          <p:cNvPr id="58" name="Стрелка вверх 57"/>
          <p:cNvSpPr/>
          <p:nvPr/>
        </p:nvSpPr>
        <p:spPr>
          <a:xfrm rot="10800000">
            <a:off x="1577934" y="1420785"/>
            <a:ext cx="1168416" cy="2848014"/>
          </a:xfrm>
          <a:prstGeom prst="upArrow">
            <a:avLst>
              <a:gd name="adj1" fmla="val 50000"/>
              <a:gd name="adj2" fmla="val 15000"/>
            </a:avLst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28596" y="69804"/>
            <a:ext cx="8429685" cy="857256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Показатель потенциального вреда непосредственно жизни и здоровью работников (</a:t>
            </a:r>
            <a:r>
              <a:rPr lang="ru-RU" b="1" dirty="0" err="1" smtClean="0"/>
              <a:t>Пжз</a:t>
            </a:r>
            <a:r>
              <a:rPr lang="ru-RU" b="1" dirty="0" smtClean="0"/>
              <a:t>)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4" name="Номер слайда 12"/>
          <p:cNvSpPr>
            <a:spLocks noGrp="1"/>
          </p:cNvSpPr>
          <p:nvPr>
            <p:ph type="sldNum" sz="quarter" idx="12"/>
          </p:nvPr>
        </p:nvSpPr>
        <p:spPr>
          <a:xfrm>
            <a:off x="8624942" y="6492875"/>
            <a:ext cx="519057" cy="365125"/>
          </a:xfrm>
        </p:spPr>
        <p:txBody>
          <a:bodyPr/>
          <a:lstStyle/>
          <a:p>
            <a:fld id="{FDD3F0E5-B220-44B0-AA11-17280CCD4891}" type="slidenum">
              <a:rPr lang="ru-RU" smtClean="0"/>
              <a:pPr/>
              <a:t>5</a:t>
            </a:fld>
            <a:endParaRPr lang="ru-RU"/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117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138" name="Rectangle 4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8" name="Скругленный прямоугольник 47"/>
          <p:cNvSpPr/>
          <p:nvPr/>
        </p:nvSpPr>
        <p:spPr>
          <a:xfrm>
            <a:off x="409518" y="1019143"/>
            <a:ext cx="8397990" cy="438155"/>
          </a:xfrm>
          <a:prstGeom prst="round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002060"/>
                </a:solidFill>
              </a:rPr>
              <a:t>Присвоение количественной оценки показателю потенциального вреда непосредственно жизни и здоровью работников* 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592083" y="2429442"/>
            <a:ext cx="38338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err="1" smtClean="0">
                <a:solidFill>
                  <a:schemeClr val="tx2"/>
                </a:solidFill>
              </a:rPr>
              <a:t>ЧПостр</a:t>
            </a:r>
            <a:endParaRPr lang="ru-RU" sz="1200" b="1" dirty="0" smtClean="0">
              <a:solidFill>
                <a:schemeClr val="tx2"/>
              </a:solidFill>
            </a:endParaRPr>
          </a:p>
          <a:p>
            <a:pPr algn="ctr"/>
            <a:r>
              <a:rPr lang="ru-RU" sz="1000" dirty="0" smtClean="0">
                <a:solidFill>
                  <a:schemeClr val="tx2"/>
                </a:solidFill>
              </a:rPr>
              <a:t>численность работников, пострадавших в результате тяжелых несчастных случаев, на 1000 работающих в отрасли (чел.)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55570" y="3347488"/>
            <a:ext cx="40164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solidFill>
                  <a:schemeClr val="tx2"/>
                </a:solidFill>
              </a:rPr>
              <a:t>НС</a:t>
            </a:r>
          </a:p>
          <a:p>
            <a:pPr algn="ctr"/>
            <a:r>
              <a:rPr lang="ru-RU" sz="1000" dirty="0" smtClean="0">
                <a:solidFill>
                  <a:schemeClr val="tx2"/>
                </a:solidFill>
              </a:rPr>
              <a:t>количество несчастных случаев с тяжелым исходом на 1000 работающих в отрасли (ед.)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55570" y="1568157"/>
            <a:ext cx="38703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err="1" smtClean="0">
                <a:solidFill>
                  <a:schemeClr val="tx2"/>
                </a:solidFill>
              </a:rPr>
              <a:t>Чсмерт</a:t>
            </a:r>
            <a:endParaRPr lang="ru-RU" sz="1200" b="1" dirty="0" smtClean="0">
              <a:solidFill>
                <a:schemeClr val="tx2"/>
              </a:solidFill>
            </a:endParaRPr>
          </a:p>
          <a:p>
            <a:pPr algn="ctr"/>
            <a:r>
              <a:rPr lang="ru-RU" sz="1000" dirty="0" smtClean="0">
                <a:solidFill>
                  <a:schemeClr val="tx2"/>
                </a:solidFill>
              </a:rPr>
              <a:t>численность работников, погибших в результате несчастных случаев, на 1000 работающих в отрасли (чел.)</a:t>
            </a:r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446032" y="1531645"/>
            <a:ext cx="8397990" cy="582889"/>
          </a:xfrm>
          <a:prstGeom prst="roundRect">
            <a:avLst>
              <a:gd name="adj" fmla="val 10796"/>
            </a:avLst>
          </a:prstGeom>
          <a:noFill/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ts val="1700"/>
              </a:lnSpc>
            </a:pPr>
            <a:r>
              <a:rPr lang="ru-RU" sz="1200" dirty="0" smtClean="0">
                <a:solidFill>
                  <a:schemeClr val="tx2"/>
                </a:solidFill>
              </a:rPr>
              <a:t> </a:t>
            </a:r>
          </a:p>
        </p:txBody>
      </p:sp>
      <p:graphicFrame>
        <p:nvGraphicFramePr>
          <p:cNvPr id="40" name="Таблица 39"/>
          <p:cNvGraphicFramePr>
            <a:graphicFrameLocks noGrp="1"/>
          </p:cNvGraphicFramePr>
          <p:nvPr/>
        </p:nvGraphicFramePr>
        <p:xfrm>
          <a:off x="4243382" y="2333610"/>
          <a:ext cx="4381562" cy="12700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337044"/>
                <a:gridCol w="685321"/>
                <a:gridCol w="182565"/>
                <a:gridCol w="146052"/>
                <a:gridCol w="146052"/>
                <a:gridCol w="292104"/>
                <a:gridCol w="292104"/>
                <a:gridCol w="219078"/>
                <a:gridCol w="182565"/>
                <a:gridCol w="328617"/>
                <a:gridCol w="292104"/>
                <a:gridCol w="511182"/>
                <a:gridCol w="182565"/>
                <a:gridCol w="109539"/>
                <a:gridCol w="219078"/>
                <a:gridCol w="255592"/>
              </a:tblGrid>
              <a:tr h="127000"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350" marR="6350" marT="6350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 dirty="0" smtClean="0"/>
                        <a:t>I K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kern="1200" dirty="0" smtClean="0"/>
                        <a:t>G</a:t>
                      </a:r>
                      <a:endParaRPr lang="en-US" sz="7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kern="1200" dirty="0" smtClean="0"/>
                        <a:t>L Q P</a:t>
                      </a:r>
                      <a:endParaRPr lang="en-US" sz="7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 dirty="0" smtClean="0"/>
                        <a:t>H J</a:t>
                      </a:r>
                      <a:r>
                        <a:rPr lang="en-US" sz="700" u="none" strike="noStrike" baseline="0" dirty="0" smtClean="0"/>
                        <a:t> D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 dirty="0" smtClean="0"/>
                        <a:t>E S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 dirty="0" smtClean="0"/>
                        <a:t>           B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u="none" strike="noStrike" dirty="0" smtClean="0"/>
                        <a:t>       F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 dirty="0" smtClean="0"/>
                        <a:t>C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 dirty="0" smtClean="0"/>
                        <a:t>A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41" name="Таблица 40"/>
          <p:cNvGraphicFramePr>
            <a:graphicFrameLocks noGrp="1"/>
          </p:cNvGraphicFramePr>
          <p:nvPr/>
        </p:nvGraphicFramePr>
        <p:xfrm>
          <a:off x="4243383" y="3336429"/>
          <a:ext cx="4343477" cy="12700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146052"/>
                <a:gridCol w="219078"/>
                <a:gridCol w="182565"/>
                <a:gridCol w="109539"/>
                <a:gridCol w="146052"/>
                <a:gridCol w="146052"/>
                <a:gridCol w="146052"/>
                <a:gridCol w="146063"/>
                <a:gridCol w="73026"/>
                <a:gridCol w="292105"/>
                <a:gridCol w="109539"/>
                <a:gridCol w="255591"/>
                <a:gridCol w="182565"/>
                <a:gridCol w="38100"/>
                <a:gridCol w="71439"/>
                <a:gridCol w="73026"/>
                <a:gridCol w="38100"/>
                <a:gridCol w="217491"/>
                <a:gridCol w="182565"/>
                <a:gridCol w="912825"/>
                <a:gridCol w="655652"/>
              </a:tblGrid>
              <a:tr h="127000"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350" marR="6350" marT="6350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 dirty="0" smtClean="0"/>
                        <a:t>P I K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kern="1200" dirty="0" smtClean="0"/>
                        <a:t>G</a:t>
                      </a:r>
                      <a:endParaRPr lang="en-US" sz="7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kern="1200" dirty="0" smtClean="0"/>
                        <a:t>OQ</a:t>
                      </a:r>
                      <a:endParaRPr lang="en-US" sz="7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HJ</a:t>
                      </a:r>
                      <a:endParaRPr lang="en-US" sz="7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L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 dirty="0" smtClean="0"/>
                        <a:t>E  S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 dirty="0" smtClean="0"/>
                        <a:t>C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 dirty="0" smtClean="0"/>
                        <a:t>D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 dirty="0" smtClean="0"/>
                        <a:t>F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B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A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47" name="Скругленный прямоугольник 46"/>
          <p:cNvSpPr/>
          <p:nvPr/>
        </p:nvSpPr>
        <p:spPr>
          <a:xfrm>
            <a:off x="446032" y="2348580"/>
            <a:ext cx="8397990" cy="726651"/>
          </a:xfrm>
          <a:prstGeom prst="roundRect">
            <a:avLst>
              <a:gd name="adj" fmla="val 10796"/>
            </a:avLst>
          </a:prstGeom>
          <a:noFill/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ts val="1700"/>
              </a:lnSpc>
            </a:pPr>
            <a:r>
              <a:rPr lang="ru-RU" sz="1200" dirty="0" smtClean="0">
                <a:solidFill>
                  <a:schemeClr val="tx2"/>
                </a:solidFill>
              </a:rPr>
              <a:t> </a:t>
            </a:r>
          </a:p>
        </p:txBody>
      </p:sp>
      <p:sp>
        <p:nvSpPr>
          <p:cNvPr id="49" name="Скругленный прямоугольник 48"/>
          <p:cNvSpPr/>
          <p:nvPr/>
        </p:nvSpPr>
        <p:spPr>
          <a:xfrm>
            <a:off x="446032" y="3330127"/>
            <a:ext cx="8397990" cy="646567"/>
          </a:xfrm>
          <a:prstGeom prst="roundRect">
            <a:avLst>
              <a:gd name="adj" fmla="val 10796"/>
            </a:avLst>
          </a:prstGeom>
          <a:noFill/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ts val="1700"/>
              </a:lnSpc>
            </a:pPr>
            <a:r>
              <a:rPr lang="ru-RU" sz="1200" dirty="0" smtClean="0">
                <a:solidFill>
                  <a:schemeClr val="tx2"/>
                </a:solidFill>
              </a:rPr>
              <a:t> </a:t>
            </a:r>
          </a:p>
        </p:txBody>
      </p:sp>
      <p:graphicFrame>
        <p:nvGraphicFramePr>
          <p:cNvPr id="50" name="Таблица 49"/>
          <p:cNvGraphicFramePr>
            <a:graphicFrameLocks noGrp="1"/>
          </p:cNvGraphicFramePr>
          <p:nvPr/>
        </p:nvGraphicFramePr>
        <p:xfrm>
          <a:off x="4206869" y="1531645"/>
          <a:ext cx="4637151" cy="12700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92105"/>
                <a:gridCol w="219078"/>
                <a:gridCol w="202225"/>
                <a:gridCol w="198168"/>
                <a:gridCol w="171278"/>
                <a:gridCol w="158589"/>
                <a:gridCol w="1131903"/>
                <a:gridCol w="401643"/>
                <a:gridCol w="474669"/>
                <a:gridCol w="812345"/>
                <a:gridCol w="283045"/>
                <a:gridCol w="292103"/>
              </a:tblGrid>
              <a:tr h="1270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KLPS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kern="1200" dirty="0" smtClean="0"/>
                        <a:t>H J E</a:t>
                      </a:r>
                      <a:endParaRPr lang="en-US" sz="7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kern="1200" dirty="0" smtClean="0"/>
                        <a:t>D</a:t>
                      </a:r>
                      <a:endParaRPr lang="en-US" sz="7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kern="1200" dirty="0" smtClean="0"/>
                        <a:t>C</a:t>
                      </a:r>
                      <a:endParaRPr lang="en-US" sz="7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 dirty="0" smtClean="0"/>
                        <a:t>    B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u="none" strike="noStrike" dirty="0" smtClean="0"/>
                        <a:t>F</a:t>
                      </a:r>
                      <a:endParaRPr lang="en-US" sz="7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 dirty="0" smtClean="0"/>
                        <a:t>A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350" marR="6350" marT="6350" marB="0" anchor="ctr"/>
                </a:tc>
              </a:tr>
            </a:tbl>
          </a:graphicData>
        </a:graphic>
      </p:graphicFrame>
      <p:sp>
        <p:nvSpPr>
          <p:cNvPr id="31" name="Овал 30"/>
          <p:cNvSpPr/>
          <p:nvPr/>
        </p:nvSpPr>
        <p:spPr>
          <a:xfrm>
            <a:off x="5630877" y="3540591"/>
            <a:ext cx="693747" cy="1440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3" name="Прямая соединительная линия 32"/>
          <p:cNvCxnSpPr/>
          <p:nvPr/>
        </p:nvCxnSpPr>
        <p:spPr>
          <a:xfrm rot="10800000" flipV="1">
            <a:off x="5630877" y="3625623"/>
            <a:ext cx="730260" cy="1026"/>
          </a:xfrm>
          <a:prstGeom prst="line">
            <a:avLst/>
          </a:prstGeom>
          <a:ln w="6350">
            <a:solidFill>
              <a:schemeClr val="bg1">
                <a:lumMod val="6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7" name="Прямоугольник 36"/>
          <p:cNvSpPr/>
          <p:nvPr/>
        </p:nvSpPr>
        <p:spPr>
          <a:xfrm rot="2726394" flipV="1">
            <a:off x="5897650" y="3593376"/>
            <a:ext cx="54000" cy="54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рямоугольник 37"/>
          <p:cNvSpPr/>
          <p:nvPr/>
        </p:nvSpPr>
        <p:spPr>
          <a:xfrm rot="2726394" flipV="1">
            <a:off x="6262780" y="3593378"/>
            <a:ext cx="54000" cy="54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Овал 38"/>
          <p:cNvSpPr/>
          <p:nvPr/>
        </p:nvSpPr>
        <p:spPr>
          <a:xfrm>
            <a:off x="8040735" y="2564050"/>
            <a:ext cx="146052" cy="146052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3" name="Прямая соединительная линия 42"/>
          <p:cNvCxnSpPr/>
          <p:nvPr/>
        </p:nvCxnSpPr>
        <p:spPr>
          <a:xfrm rot="10800000">
            <a:off x="8039050" y="2641839"/>
            <a:ext cx="216000" cy="0"/>
          </a:xfrm>
          <a:prstGeom prst="line">
            <a:avLst/>
          </a:prstGeom>
          <a:ln w="6350">
            <a:solidFill>
              <a:schemeClr val="bg1">
                <a:lumMod val="6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6" name="Прямоугольник 45"/>
          <p:cNvSpPr/>
          <p:nvPr/>
        </p:nvSpPr>
        <p:spPr>
          <a:xfrm rot="2726394" flipV="1">
            <a:off x="8161457" y="2611745"/>
            <a:ext cx="54000" cy="54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Овал 50"/>
          <p:cNvSpPr/>
          <p:nvPr/>
        </p:nvSpPr>
        <p:spPr>
          <a:xfrm>
            <a:off x="8515405" y="1785918"/>
            <a:ext cx="146052" cy="109539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2" name="Прямая соединительная линия 51"/>
          <p:cNvCxnSpPr/>
          <p:nvPr/>
        </p:nvCxnSpPr>
        <p:spPr>
          <a:xfrm rot="10800000">
            <a:off x="8481969" y="1846246"/>
            <a:ext cx="216000" cy="0"/>
          </a:xfrm>
          <a:prstGeom prst="line">
            <a:avLst/>
          </a:prstGeom>
          <a:ln w="6350">
            <a:solidFill>
              <a:schemeClr val="bg1">
                <a:lumMod val="6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3" name="Прямоугольник 52"/>
          <p:cNvSpPr/>
          <p:nvPr/>
        </p:nvSpPr>
        <p:spPr>
          <a:xfrm rot="2726394" flipV="1">
            <a:off x="8563099" y="1819324"/>
            <a:ext cx="54000" cy="54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TextBox 43"/>
          <p:cNvSpPr txBox="1"/>
          <p:nvPr/>
        </p:nvSpPr>
        <p:spPr>
          <a:xfrm>
            <a:off x="5667389" y="6630390"/>
            <a:ext cx="303058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b="1" dirty="0" smtClean="0">
                <a:solidFill>
                  <a:schemeClr val="tx2"/>
                </a:solidFill>
              </a:rPr>
              <a:t>* - с применением </a:t>
            </a:r>
            <a:r>
              <a:rPr lang="ru-RU" sz="900" b="1" dirty="0" smtClean="0">
                <a:solidFill>
                  <a:schemeClr val="tx2"/>
                </a:solidFill>
                <a:ea typeface="Times New Roman" pitchFamily="18" charset="0"/>
                <a:cs typeface="Arial" pitchFamily="34" charset="0"/>
              </a:rPr>
              <a:t> инструментов графического анализа</a:t>
            </a:r>
            <a:endParaRPr lang="ru-RU" sz="900" b="1" dirty="0">
              <a:solidFill>
                <a:schemeClr val="tx2"/>
              </a:solidFill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4864104" y="4013208"/>
            <a:ext cx="4272021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 smtClean="0">
                <a:solidFill>
                  <a:schemeClr val="tx2"/>
                </a:solidFill>
              </a:rPr>
              <a:t>A</a:t>
            </a:r>
            <a:r>
              <a:rPr lang="ru-RU" sz="800" dirty="0" smtClean="0">
                <a:solidFill>
                  <a:schemeClr val="tx2"/>
                </a:solidFill>
              </a:rPr>
              <a:t> </a:t>
            </a:r>
            <a:r>
              <a:rPr lang="en-US" sz="800" dirty="0" smtClean="0">
                <a:solidFill>
                  <a:schemeClr val="tx2"/>
                </a:solidFill>
              </a:rPr>
              <a:t>– </a:t>
            </a:r>
            <a:r>
              <a:rPr lang="ru-RU" sz="800" dirty="0" smtClean="0">
                <a:solidFill>
                  <a:schemeClr val="tx2"/>
                </a:solidFill>
              </a:rPr>
              <a:t>Сельское, лесное хозяйство, охота, рыболовство и рыбоводство</a:t>
            </a:r>
            <a:endParaRPr lang="en-US" sz="800" dirty="0" smtClean="0">
              <a:solidFill>
                <a:schemeClr val="tx2"/>
              </a:solidFill>
            </a:endParaRPr>
          </a:p>
          <a:p>
            <a:r>
              <a:rPr lang="ru-RU" sz="800" dirty="0" smtClean="0">
                <a:solidFill>
                  <a:schemeClr val="tx2"/>
                </a:solidFill>
              </a:rPr>
              <a:t>В – добыча полезных ископаемых</a:t>
            </a:r>
          </a:p>
          <a:p>
            <a:r>
              <a:rPr lang="ru-RU" sz="800" dirty="0" smtClean="0">
                <a:solidFill>
                  <a:schemeClr val="tx2"/>
                </a:solidFill>
              </a:rPr>
              <a:t>С – обрабатывающие производства</a:t>
            </a:r>
          </a:p>
          <a:p>
            <a:r>
              <a:rPr lang="en-US" sz="800" dirty="0" smtClean="0">
                <a:solidFill>
                  <a:schemeClr val="tx2"/>
                </a:solidFill>
              </a:rPr>
              <a:t>D </a:t>
            </a:r>
            <a:r>
              <a:rPr lang="ru-RU" sz="800" dirty="0" smtClean="0">
                <a:solidFill>
                  <a:schemeClr val="tx2"/>
                </a:solidFill>
              </a:rPr>
              <a:t>– обеспечение электрической энергией, газом и паром, кондиционирование воздуха</a:t>
            </a:r>
          </a:p>
          <a:p>
            <a:r>
              <a:rPr lang="ru-RU" sz="800" dirty="0" smtClean="0">
                <a:solidFill>
                  <a:schemeClr val="tx2"/>
                </a:solidFill>
              </a:rPr>
              <a:t>Е – водоснабжение, водоотведение, организация сбора и утилизации отходов, деятельность по ликвидации загрязнений</a:t>
            </a:r>
          </a:p>
          <a:p>
            <a:r>
              <a:rPr lang="en-US" sz="800" dirty="0" smtClean="0">
                <a:solidFill>
                  <a:schemeClr val="tx2"/>
                </a:solidFill>
              </a:rPr>
              <a:t>F – </a:t>
            </a:r>
            <a:r>
              <a:rPr lang="ru-RU" sz="800" dirty="0" smtClean="0">
                <a:solidFill>
                  <a:schemeClr val="tx2"/>
                </a:solidFill>
              </a:rPr>
              <a:t>строительство</a:t>
            </a:r>
          </a:p>
          <a:p>
            <a:r>
              <a:rPr lang="en-US" sz="800" dirty="0" smtClean="0">
                <a:solidFill>
                  <a:schemeClr val="tx2"/>
                </a:solidFill>
              </a:rPr>
              <a:t>G –</a:t>
            </a:r>
            <a:r>
              <a:rPr lang="ru-RU" sz="800" dirty="0" smtClean="0">
                <a:solidFill>
                  <a:schemeClr val="tx2"/>
                </a:solidFill>
              </a:rPr>
              <a:t> торговля оптовая и розничная, ремонт автотранспортных средств и мотоциклов</a:t>
            </a:r>
          </a:p>
          <a:p>
            <a:r>
              <a:rPr lang="en-US" sz="800" dirty="0" smtClean="0">
                <a:solidFill>
                  <a:schemeClr val="tx2"/>
                </a:solidFill>
              </a:rPr>
              <a:t>H </a:t>
            </a:r>
            <a:r>
              <a:rPr lang="ru-RU" sz="800" dirty="0" smtClean="0">
                <a:solidFill>
                  <a:schemeClr val="tx2"/>
                </a:solidFill>
              </a:rPr>
              <a:t>– транспортировка и хранение</a:t>
            </a:r>
          </a:p>
          <a:p>
            <a:r>
              <a:rPr lang="en-US" sz="800" dirty="0" smtClean="0">
                <a:solidFill>
                  <a:schemeClr val="tx2"/>
                </a:solidFill>
              </a:rPr>
              <a:t>I</a:t>
            </a:r>
            <a:r>
              <a:rPr lang="ru-RU" sz="800" dirty="0" smtClean="0">
                <a:solidFill>
                  <a:schemeClr val="tx2"/>
                </a:solidFill>
              </a:rPr>
              <a:t> – деятельность гостиниц и предприятий общественного питания</a:t>
            </a:r>
          </a:p>
          <a:p>
            <a:r>
              <a:rPr lang="en-US" sz="800" dirty="0" smtClean="0">
                <a:solidFill>
                  <a:schemeClr val="tx2"/>
                </a:solidFill>
              </a:rPr>
              <a:t>J – </a:t>
            </a:r>
            <a:r>
              <a:rPr lang="ru-RU" sz="800" dirty="0" smtClean="0">
                <a:solidFill>
                  <a:schemeClr val="tx2"/>
                </a:solidFill>
              </a:rPr>
              <a:t>деятельность в области информации и связи</a:t>
            </a:r>
          </a:p>
          <a:p>
            <a:r>
              <a:rPr lang="en-US" sz="800" dirty="0" smtClean="0">
                <a:solidFill>
                  <a:schemeClr val="tx2"/>
                </a:solidFill>
              </a:rPr>
              <a:t>K – </a:t>
            </a:r>
            <a:r>
              <a:rPr lang="ru-RU" sz="800" dirty="0" smtClean="0">
                <a:solidFill>
                  <a:schemeClr val="tx2"/>
                </a:solidFill>
              </a:rPr>
              <a:t>деятельность финансовая и страховая</a:t>
            </a:r>
          </a:p>
          <a:p>
            <a:r>
              <a:rPr lang="en-US" sz="800" dirty="0" smtClean="0">
                <a:solidFill>
                  <a:schemeClr val="tx2"/>
                </a:solidFill>
              </a:rPr>
              <a:t>L – </a:t>
            </a:r>
            <a:r>
              <a:rPr lang="ru-RU" sz="800" dirty="0" smtClean="0">
                <a:solidFill>
                  <a:schemeClr val="tx2"/>
                </a:solidFill>
              </a:rPr>
              <a:t>деятельность по операциям с недвижимым имуществом</a:t>
            </a:r>
          </a:p>
          <a:p>
            <a:r>
              <a:rPr lang="en-US" sz="800" dirty="0" smtClean="0">
                <a:solidFill>
                  <a:schemeClr val="tx2"/>
                </a:solidFill>
              </a:rPr>
              <a:t>M – </a:t>
            </a:r>
            <a:r>
              <a:rPr lang="ru-RU" sz="800" dirty="0" smtClean="0">
                <a:solidFill>
                  <a:schemeClr val="tx2"/>
                </a:solidFill>
              </a:rPr>
              <a:t>деятельность профессиональная, научная и техническая</a:t>
            </a:r>
          </a:p>
          <a:p>
            <a:r>
              <a:rPr lang="en-US" sz="800" dirty="0" smtClean="0">
                <a:solidFill>
                  <a:schemeClr val="tx2"/>
                </a:solidFill>
              </a:rPr>
              <a:t>N </a:t>
            </a:r>
            <a:r>
              <a:rPr lang="ru-RU" sz="800" dirty="0" smtClean="0">
                <a:solidFill>
                  <a:schemeClr val="tx2"/>
                </a:solidFill>
              </a:rPr>
              <a:t>– деятельность административная и сопутствующие дополнительные услуги</a:t>
            </a:r>
          </a:p>
          <a:p>
            <a:r>
              <a:rPr lang="en-US" sz="800" dirty="0" smtClean="0">
                <a:solidFill>
                  <a:schemeClr val="tx2"/>
                </a:solidFill>
              </a:rPr>
              <a:t>O </a:t>
            </a:r>
            <a:r>
              <a:rPr lang="ru-RU" sz="800" dirty="0" smtClean="0">
                <a:solidFill>
                  <a:schemeClr val="tx2"/>
                </a:solidFill>
              </a:rPr>
              <a:t>– государственное управление и обеспечение военной безопасности, социальное обеспечение</a:t>
            </a:r>
          </a:p>
          <a:p>
            <a:r>
              <a:rPr lang="en-US" sz="800" dirty="0" smtClean="0">
                <a:solidFill>
                  <a:schemeClr val="tx2"/>
                </a:solidFill>
              </a:rPr>
              <a:t>P – </a:t>
            </a:r>
            <a:r>
              <a:rPr lang="ru-RU" sz="800" dirty="0" smtClean="0">
                <a:solidFill>
                  <a:schemeClr val="tx2"/>
                </a:solidFill>
              </a:rPr>
              <a:t>образование</a:t>
            </a:r>
          </a:p>
          <a:p>
            <a:r>
              <a:rPr lang="en-US" sz="800" dirty="0" smtClean="0">
                <a:solidFill>
                  <a:schemeClr val="tx2"/>
                </a:solidFill>
              </a:rPr>
              <a:t>Q </a:t>
            </a:r>
            <a:r>
              <a:rPr lang="ru-RU" sz="800" dirty="0" smtClean="0">
                <a:solidFill>
                  <a:schemeClr val="tx2"/>
                </a:solidFill>
              </a:rPr>
              <a:t>– деятельность в области здравоохранения и социальных услуг</a:t>
            </a:r>
          </a:p>
          <a:p>
            <a:r>
              <a:rPr lang="en-US" sz="800" dirty="0" smtClean="0">
                <a:solidFill>
                  <a:schemeClr val="tx2"/>
                </a:solidFill>
              </a:rPr>
              <a:t>R – </a:t>
            </a:r>
            <a:r>
              <a:rPr lang="ru-RU" sz="800" dirty="0" smtClean="0">
                <a:solidFill>
                  <a:schemeClr val="tx2"/>
                </a:solidFill>
              </a:rPr>
              <a:t>деятельность в области культуры, спорта, организации досуга и развлечений</a:t>
            </a:r>
          </a:p>
          <a:p>
            <a:r>
              <a:rPr lang="en-US" sz="800" dirty="0" smtClean="0">
                <a:solidFill>
                  <a:schemeClr val="tx2"/>
                </a:solidFill>
              </a:rPr>
              <a:t>S</a:t>
            </a:r>
            <a:r>
              <a:rPr lang="ru-RU" sz="800" dirty="0" smtClean="0">
                <a:solidFill>
                  <a:schemeClr val="tx2"/>
                </a:solidFill>
              </a:rPr>
              <a:t> – предоставление прочих видов услуг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263466" y="5072085"/>
            <a:ext cx="4600638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 err="1" smtClean="0">
                <a:solidFill>
                  <a:schemeClr val="tx2"/>
                </a:solidFill>
              </a:rPr>
              <a:t>Пжз</a:t>
            </a:r>
            <a:r>
              <a:rPr lang="ru-RU" sz="1000" b="1" dirty="0" smtClean="0">
                <a:solidFill>
                  <a:schemeClr val="tx2"/>
                </a:solidFill>
              </a:rPr>
              <a:t> определяется по формуле:</a:t>
            </a:r>
            <a:endParaRPr lang="en-US" sz="1000" b="1" dirty="0" smtClean="0">
              <a:solidFill>
                <a:schemeClr val="tx2"/>
              </a:solidFill>
            </a:endParaRPr>
          </a:p>
          <a:p>
            <a:endParaRPr lang="ru-RU" sz="1000" b="1" dirty="0" smtClean="0">
              <a:solidFill>
                <a:schemeClr val="tx2"/>
              </a:solidFill>
            </a:endParaRPr>
          </a:p>
          <a:p>
            <a:r>
              <a:rPr lang="ru-RU" sz="1000" b="1" dirty="0" smtClean="0">
                <a:solidFill>
                  <a:schemeClr val="tx2"/>
                </a:solidFill>
              </a:rPr>
              <a:t>где:</a:t>
            </a:r>
          </a:p>
          <a:p>
            <a:r>
              <a:rPr lang="ru-RU" sz="1000" b="1" dirty="0" smtClean="0">
                <a:solidFill>
                  <a:schemeClr val="tx2"/>
                </a:solidFill>
              </a:rPr>
              <a:t> </a:t>
            </a:r>
            <a:r>
              <a:rPr lang="ru-RU" sz="1000" b="1" dirty="0" err="1" smtClean="0">
                <a:solidFill>
                  <a:schemeClr val="tx2"/>
                </a:solidFill>
              </a:rPr>
              <a:t>ЧСмерт</a:t>
            </a:r>
            <a:r>
              <a:rPr lang="ru-RU" sz="1000" b="1" dirty="0" smtClean="0">
                <a:solidFill>
                  <a:schemeClr val="tx2"/>
                </a:solidFill>
              </a:rPr>
              <a:t>– количественная оценка по показателю «численность работников, погибших в результате несчастных случаев, на 1000 работающих в отрасли», в баллах</a:t>
            </a:r>
          </a:p>
          <a:p>
            <a:r>
              <a:rPr lang="ru-RU" sz="1000" b="1" dirty="0" smtClean="0">
                <a:solidFill>
                  <a:schemeClr val="tx2"/>
                </a:solidFill>
              </a:rPr>
              <a:t> </a:t>
            </a:r>
            <a:r>
              <a:rPr lang="ru-RU" sz="1000" b="1" dirty="0" err="1" smtClean="0">
                <a:solidFill>
                  <a:schemeClr val="tx2"/>
                </a:solidFill>
              </a:rPr>
              <a:t>Чпостр</a:t>
            </a:r>
            <a:r>
              <a:rPr lang="ru-RU" sz="1000" b="1" dirty="0" smtClean="0">
                <a:solidFill>
                  <a:schemeClr val="tx2"/>
                </a:solidFill>
              </a:rPr>
              <a:t> - количественная оценка по показателю «численность работников, пострадавших в результате тяжелых несчастных случаев, на 1000 работающих в отрасли», в баллах</a:t>
            </a:r>
          </a:p>
          <a:p>
            <a:r>
              <a:rPr lang="ru-RU" sz="1000" b="1" dirty="0" smtClean="0">
                <a:solidFill>
                  <a:schemeClr val="tx2"/>
                </a:solidFill>
              </a:rPr>
              <a:t> НС - количественная оценка по показателю «количество несчастных случаев с тяжелым исходом на 1000 работающих в отрасли», в баллах</a:t>
            </a:r>
            <a:endParaRPr lang="ru-RU" sz="1000" b="1" dirty="0">
              <a:solidFill>
                <a:schemeClr val="tx2"/>
              </a:solidFill>
            </a:endParaRPr>
          </a:p>
        </p:txBody>
      </p:sp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1265" name="Picture 1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17754" y="5291163"/>
            <a:ext cx="1614447" cy="296372"/>
          </a:xfrm>
          <a:prstGeom prst="rect">
            <a:avLst/>
          </a:prstGeom>
          <a:noFill/>
        </p:spPr>
      </p:pic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0" y="8191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06869" y="2118507"/>
            <a:ext cx="4527613" cy="7552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06870" y="2840031"/>
            <a:ext cx="4455766" cy="6937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8" name="Стрелка вверх 57"/>
          <p:cNvSpPr/>
          <p:nvPr/>
        </p:nvSpPr>
        <p:spPr>
          <a:xfrm rot="10800000">
            <a:off x="701623" y="1201704"/>
            <a:ext cx="1168416" cy="3578277"/>
          </a:xfrm>
          <a:prstGeom prst="upArrow">
            <a:avLst>
              <a:gd name="adj1" fmla="val 50000"/>
              <a:gd name="adj2" fmla="val 14225"/>
            </a:avLst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28596" y="69804"/>
            <a:ext cx="8429685" cy="857256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Показатель потенциального вреда иным правам и законным интересам работников (</a:t>
            </a:r>
            <a:r>
              <a:rPr lang="ru-RU" b="1" dirty="0" err="1" smtClean="0"/>
              <a:t>Пп</a:t>
            </a:r>
            <a:r>
              <a:rPr lang="ru-RU" b="1" dirty="0" smtClean="0"/>
              <a:t>)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4" name="Номер слайда 12"/>
          <p:cNvSpPr>
            <a:spLocks noGrp="1"/>
          </p:cNvSpPr>
          <p:nvPr>
            <p:ph type="sldNum" sz="quarter" idx="12"/>
          </p:nvPr>
        </p:nvSpPr>
        <p:spPr>
          <a:xfrm>
            <a:off x="8624942" y="6333420"/>
            <a:ext cx="519057" cy="365125"/>
          </a:xfrm>
        </p:spPr>
        <p:txBody>
          <a:bodyPr/>
          <a:lstStyle/>
          <a:p>
            <a:fld id="{FDD3F0E5-B220-44B0-AA11-17280CCD4891}" type="slidenum">
              <a:rPr lang="ru-RU" smtClean="0"/>
              <a:pPr/>
              <a:t>6</a:t>
            </a:fld>
            <a:endParaRPr lang="ru-RU"/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117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138" name="Rectangle 4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8" name="Скругленный прямоугольник 87"/>
          <p:cNvSpPr/>
          <p:nvPr/>
        </p:nvSpPr>
        <p:spPr>
          <a:xfrm rot="5400000">
            <a:off x="3325487" y="4337619"/>
            <a:ext cx="192707" cy="2008215"/>
          </a:xfrm>
          <a:prstGeom prst="roundRect">
            <a:avLst/>
          </a:prstGeom>
          <a:solidFill>
            <a:srgbClr val="C00000"/>
          </a:solidFill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ot="10800000" vert="vert" wrap="square" anchor="ctr"/>
          <a:lstStyle/>
          <a:p>
            <a:pPr algn="ctr">
              <a:defRPr/>
            </a:pPr>
            <a:r>
              <a:rPr lang="ru-RU" sz="1100" dirty="0" smtClean="0">
                <a:solidFill>
                  <a:schemeClr val="bg1"/>
                </a:solidFill>
              </a:rPr>
              <a:t>6 баллов</a:t>
            </a:r>
            <a:endParaRPr lang="ru-RU" sz="1100" dirty="0">
              <a:solidFill>
                <a:schemeClr val="bg1"/>
              </a:solidFill>
            </a:endParaRPr>
          </a:p>
        </p:txBody>
      </p:sp>
      <p:sp>
        <p:nvSpPr>
          <p:cNvPr id="89" name="Скругленный прямоугольник 88"/>
          <p:cNvSpPr/>
          <p:nvPr/>
        </p:nvSpPr>
        <p:spPr>
          <a:xfrm rot="5400000">
            <a:off x="3325486" y="4104923"/>
            <a:ext cx="192707" cy="2008215"/>
          </a:xfrm>
          <a:prstGeom prst="roundRect">
            <a:avLst/>
          </a:prstGeom>
          <a:solidFill>
            <a:srgbClr val="FC3F04"/>
          </a:solidFill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ot="10800000" vert="vert" wrap="square" anchor="ctr"/>
          <a:lstStyle/>
          <a:p>
            <a:pPr algn="ctr">
              <a:defRPr/>
            </a:pPr>
            <a:r>
              <a:rPr lang="ru-RU" sz="1100" dirty="0" smtClean="0">
                <a:solidFill>
                  <a:schemeClr val="tx2"/>
                </a:solidFill>
              </a:rPr>
              <a:t>5 баллов</a:t>
            </a:r>
            <a:endParaRPr lang="ru-RU" sz="1100" dirty="0">
              <a:solidFill>
                <a:schemeClr val="tx2"/>
              </a:solidFill>
            </a:endParaRPr>
          </a:p>
        </p:txBody>
      </p:sp>
      <p:sp>
        <p:nvSpPr>
          <p:cNvPr id="90" name="Скругленный прямоугольник 89"/>
          <p:cNvSpPr/>
          <p:nvPr/>
        </p:nvSpPr>
        <p:spPr>
          <a:xfrm rot="5400000">
            <a:off x="1204981" y="4351382"/>
            <a:ext cx="198212" cy="2008215"/>
          </a:xfrm>
          <a:prstGeom prst="roundRect">
            <a:avLst/>
          </a:prstGeom>
          <a:solidFill>
            <a:srgbClr val="FFCC00"/>
          </a:solidFill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ot="10800000" vert="vert" wrap="square" anchor="ctr"/>
          <a:lstStyle/>
          <a:p>
            <a:pPr algn="ctr">
              <a:defRPr/>
            </a:pPr>
            <a:r>
              <a:rPr lang="ru-RU" sz="1100" dirty="0" smtClean="0">
                <a:solidFill>
                  <a:schemeClr val="tx2"/>
                </a:solidFill>
              </a:rPr>
              <a:t>3 балла</a:t>
            </a:r>
            <a:endParaRPr lang="ru-RU" sz="1100" dirty="0">
              <a:solidFill>
                <a:schemeClr val="tx2"/>
              </a:solidFill>
            </a:endParaRPr>
          </a:p>
        </p:txBody>
      </p:sp>
      <p:sp>
        <p:nvSpPr>
          <p:cNvPr id="91" name="Скругленный прямоугольник 90"/>
          <p:cNvSpPr/>
          <p:nvPr/>
        </p:nvSpPr>
        <p:spPr>
          <a:xfrm rot="5400000">
            <a:off x="1204981" y="4113181"/>
            <a:ext cx="198212" cy="2008215"/>
          </a:xfrm>
          <a:prstGeom prst="roundRect">
            <a:avLst/>
          </a:prstGeom>
          <a:solidFill>
            <a:srgbClr val="B0FF21"/>
          </a:solidFill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ot="10800000" vert="vert" wrap="square" anchor="ctr"/>
          <a:lstStyle/>
          <a:p>
            <a:pPr algn="ctr">
              <a:defRPr/>
            </a:pPr>
            <a:r>
              <a:rPr lang="ru-RU" sz="1100" dirty="0" smtClean="0">
                <a:solidFill>
                  <a:schemeClr val="tx2"/>
                </a:solidFill>
              </a:rPr>
              <a:t>2 балла</a:t>
            </a:r>
          </a:p>
        </p:txBody>
      </p:sp>
      <p:sp>
        <p:nvSpPr>
          <p:cNvPr id="92" name="Скругленный прямоугольник 91"/>
          <p:cNvSpPr/>
          <p:nvPr/>
        </p:nvSpPr>
        <p:spPr>
          <a:xfrm rot="5400000">
            <a:off x="3325485" y="3872227"/>
            <a:ext cx="192707" cy="2008215"/>
          </a:xfrm>
          <a:prstGeom prst="roundRect">
            <a:avLst/>
          </a:prstGeom>
          <a:solidFill>
            <a:srgbClr val="FF9900"/>
          </a:solidFill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ot="10800000" vert="vert" wrap="square" anchor="ctr"/>
          <a:lstStyle/>
          <a:p>
            <a:pPr algn="ctr">
              <a:defRPr/>
            </a:pPr>
            <a:r>
              <a:rPr lang="ru-RU" sz="1100" dirty="0" smtClean="0">
                <a:solidFill>
                  <a:schemeClr val="tx2"/>
                </a:solidFill>
              </a:rPr>
              <a:t>4 балла</a:t>
            </a:r>
            <a:endParaRPr lang="ru-RU" sz="1100" dirty="0">
              <a:solidFill>
                <a:schemeClr val="tx2"/>
              </a:solidFill>
            </a:endParaRPr>
          </a:p>
        </p:txBody>
      </p:sp>
      <p:sp>
        <p:nvSpPr>
          <p:cNvPr id="86" name="Скругленный прямоугольник 85"/>
          <p:cNvSpPr/>
          <p:nvPr/>
        </p:nvSpPr>
        <p:spPr>
          <a:xfrm rot="5400000">
            <a:off x="1208232" y="3874980"/>
            <a:ext cx="198212" cy="2008215"/>
          </a:xfrm>
          <a:prstGeom prst="roundRect">
            <a:avLst/>
          </a:prstGeom>
          <a:solidFill>
            <a:srgbClr val="6BCA36"/>
          </a:solidFill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ot="10800000" vert="vert" wrap="square" anchor="ctr"/>
          <a:lstStyle/>
          <a:p>
            <a:pPr algn="ctr">
              <a:defRPr/>
            </a:pPr>
            <a:r>
              <a:rPr lang="ru-RU" sz="1100" dirty="0" smtClean="0">
                <a:solidFill>
                  <a:schemeClr val="tx2"/>
                </a:solidFill>
              </a:rPr>
              <a:t>1 балл</a:t>
            </a:r>
            <a:endParaRPr lang="ru-RU" sz="1100" dirty="0">
              <a:solidFill>
                <a:schemeClr val="tx2"/>
              </a:solidFill>
            </a:endParaRPr>
          </a:p>
        </p:txBody>
      </p:sp>
      <p:pic>
        <p:nvPicPr>
          <p:cNvPr id="93" name="Picture 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119695" y="3515557"/>
            <a:ext cx="2738475" cy="9898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7" name="TextBox 126"/>
          <p:cNvSpPr txBox="1"/>
          <p:nvPr/>
        </p:nvSpPr>
        <p:spPr>
          <a:xfrm>
            <a:off x="519057" y="2065459"/>
            <a:ext cx="3359197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solidFill>
                  <a:schemeClr val="tx2"/>
                </a:solidFill>
              </a:rPr>
              <a:t>СЗ</a:t>
            </a:r>
            <a:endParaRPr lang="ru-RU" sz="1100" b="1" dirty="0" smtClean="0">
              <a:solidFill>
                <a:schemeClr val="tx2"/>
              </a:solidFill>
            </a:endParaRPr>
          </a:p>
          <a:p>
            <a:pPr algn="ctr"/>
            <a:r>
              <a:rPr lang="ru-RU" sz="1100" dirty="0" smtClean="0">
                <a:solidFill>
                  <a:schemeClr val="tx2"/>
                </a:solidFill>
              </a:rPr>
              <a:t>сумма задолженности по заработной плате в разрезе видов экономической деятельности (руб.)</a:t>
            </a:r>
            <a:r>
              <a:rPr lang="en-US" sz="1100" dirty="0" smtClean="0">
                <a:solidFill>
                  <a:schemeClr val="tx2"/>
                </a:solidFill>
              </a:rPr>
              <a:t>**</a:t>
            </a:r>
            <a:endParaRPr lang="ru-RU" sz="1100" dirty="0" smtClean="0">
              <a:solidFill>
                <a:schemeClr val="tx2"/>
              </a:solidFill>
            </a:endParaRPr>
          </a:p>
        </p:txBody>
      </p:sp>
      <p:sp>
        <p:nvSpPr>
          <p:cNvPr id="128" name="TextBox 127"/>
          <p:cNvSpPr txBox="1"/>
          <p:nvPr/>
        </p:nvSpPr>
        <p:spPr>
          <a:xfrm>
            <a:off x="519057" y="2764258"/>
            <a:ext cx="3249657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solidFill>
                  <a:schemeClr val="tx2"/>
                </a:solidFill>
              </a:rPr>
              <a:t>КЗ</a:t>
            </a:r>
          </a:p>
          <a:p>
            <a:pPr algn="ctr"/>
            <a:r>
              <a:rPr lang="ru-RU" sz="1100" dirty="0" smtClean="0">
                <a:solidFill>
                  <a:schemeClr val="tx2"/>
                </a:solidFill>
              </a:rPr>
              <a:t>количество работников, перед которыми имеется задолженность по заработной плате (чел.)</a:t>
            </a:r>
            <a:r>
              <a:rPr lang="en-US" sz="1100" dirty="0" smtClean="0">
                <a:solidFill>
                  <a:schemeClr val="tx2"/>
                </a:solidFill>
              </a:rPr>
              <a:t>**</a:t>
            </a:r>
            <a:endParaRPr lang="ru-RU" sz="1100" dirty="0" smtClean="0">
              <a:solidFill>
                <a:schemeClr val="tx2"/>
              </a:solidFill>
            </a:endParaRPr>
          </a:p>
        </p:txBody>
      </p:sp>
      <p:sp>
        <p:nvSpPr>
          <p:cNvPr id="129" name="TextBox 128"/>
          <p:cNvSpPr txBox="1"/>
          <p:nvPr/>
        </p:nvSpPr>
        <p:spPr>
          <a:xfrm>
            <a:off x="446030" y="1311246"/>
            <a:ext cx="3541761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solidFill>
                  <a:schemeClr val="tx2"/>
                </a:solidFill>
              </a:rPr>
              <a:t>ГЗ</a:t>
            </a:r>
          </a:p>
          <a:p>
            <a:pPr algn="ctr"/>
            <a:r>
              <a:rPr lang="ru-RU" sz="1100" dirty="0" smtClean="0">
                <a:solidFill>
                  <a:schemeClr val="tx2"/>
                </a:solidFill>
              </a:rPr>
              <a:t>глубина</a:t>
            </a:r>
            <a:r>
              <a:rPr lang="en-US" sz="1100" dirty="0" smtClean="0">
                <a:solidFill>
                  <a:schemeClr val="tx2"/>
                </a:solidFill>
              </a:rPr>
              <a:t> </a:t>
            </a:r>
            <a:r>
              <a:rPr lang="ru-RU" sz="1100" dirty="0" smtClean="0">
                <a:solidFill>
                  <a:schemeClr val="tx2"/>
                </a:solidFill>
              </a:rPr>
              <a:t>задолженности по заработной плате в разрезе видов экономической деятельности (мес.)</a:t>
            </a:r>
          </a:p>
        </p:txBody>
      </p:sp>
      <p:sp>
        <p:nvSpPr>
          <p:cNvPr id="130" name="Скругленный прямоугольник 129"/>
          <p:cNvSpPr/>
          <p:nvPr/>
        </p:nvSpPr>
        <p:spPr>
          <a:xfrm>
            <a:off x="482544" y="2756757"/>
            <a:ext cx="8361477" cy="635730"/>
          </a:xfrm>
          <a:prstGeom prst="roundRect">
            <a:avLst>
              <a:gd name="adj" fmla="val 10796"/>
            </a:avLst>
          </a:prstGeom>
          <a:noFill/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ts val="1700"/>
              </a:lnSpc>
            </a:pPr>
            <a:r>
              <a:rPr lang="ru-RU" sz="1200" dirty="0" smtClean="0">
                <a:solidFill>
                  <a:schemeClr val="tx2"/>
                </a:solidFill>
              </a:rPr>
              <a:t> </a:t>
            </a:r>
          </a:p>
        </p:txBody>
      </p:sp>
      <p:sp>
        <p:nvSpPr>
          <p:cNvPr id="131" name="Скругленный прямоугольник 130"/>
          <p:cNvSpPr/>
          <p:nvPr/>
        </p:nvSpPr>
        <p:spPr>
          <a:xfrm>
            <a:off x="482543" y="1347759"/>
            <a:ext cx="8324965" cy="657234"/>
          </a:xfrm>
          <a:prstGeom prst="roundRect">
            <a:avLst>
              <a:gd name="adj" fmla="val 10796"/>
            </a:avLst>
          </a:prstGeom>
          <a:noFill/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ts val="1700"/>
              </a:lnSpc>
            </a:pPr>
            <a:r>
              <a:rPr lang="ru-RU" sz="1200" dirty="0" smtClean="0">
                <a:solidFill>
                  <a:schemeClr val="tx2"/>
                </a:solidFill>
              </a:rPr>
              <a:t> </a:t>
            </a:r>
          </a:p>
        </p:txBody>
      </p:sp>
      <p:sp>
        <p:nvSpPr>
          <p:cNvPr id="132" name="Скругленный прямоугольник 131"/>
          <p:cNvSpPr/>
          <p:nvPr/>
        </p:nvSpPr>
        <p:spPr>
          <a:xfrm>
            <a:off x="482544" y="2041506"/>
            <a:ext cx="8361477" cy="633421"/>
          </a:xfrm>
          <a:prstGeom prst="roundRect">
            <a:avLst>
              <a:gd name="adj" fmla="val 10796"/>
            </a:avLst>
          </a:prstGeom>
          <a:noFill/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ts val="1700"/>
              </a:lnSpc>
            </a:pPr>
            <a:r>
              <a:rPr lang="ru-RU" sz="1200" dirty="0" smtClean="0">
                <a:solidFill>
                  <a:schemeClr val="tx2"/>
                </a:solidFill>
              </a:rPr>
              <a:t> </a:t>
            </a:r>
          </a:p>
        </p:txBody>
      </p:sp>
      <p:sp>
        <p:nvSpPr>
          <p:cNvPr id="135" name="TextBox 134"/>
          <p:cNvSpPr txBox="1"/>
          <p:nvPr/>
        </p:nvSpPr>
        <p:spPr>
          <a:xfrm>
            <a:off x="738135" y="3629055"/>
            <a:ext cx="2957553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solidFill>
                  <a:schemeClr val="tx2"/>
                </a:solidFill>
              </a:rPr>
              <a:t>АП</a:t>
            </a:r>
          </a:p>
          <a:p>
            <a:pPr algn="ctr"/>
            <a:r>
              <a:rPr lang="ru-RU" sz="1100" dirty="0" smtClean="0">
                <a:solidFill>
                  <a:schemeClr val="tx2"/>
                </a:solidFill>
              </a:rPr>
              <a:t>количество акций протестов </a:t>
            </a:r>
            <a:br>
              <a:rPr lang="ru-RU" sz="1100" dirty="0" smtClean="0">
                <a:solidFill>
                  <a:schemeClr val="tx2"/>
                </a:solidFill>
              </a:rPr>
            </a:br>
            <a:r>
              <a:rPr lang="ru-RU" sz="1100" dirty="0" smtClean="0">
                <a:solidFill>
                  <a:schemeClr val="tx2"/>
                </a:solidFill>
              </a:rPr>
              <a:t>и численность их участников</a:t>
            </a:r>
            <a:r>
              <a:rPr lang="en-US" sz="1100" dirty="0" smtClean="0">
                <a:solidFill>
                  <a:schemeClr val="tx2"/>
                </a:solidFill>
              </a:rPr>
              <a:t>***</a:t>
            </a:r>
            <a:r>
              <a:rPr lang="ru-RU" sz="1100" dirty="0" smtClean="0">
                <a:solidFill>
                  <a:schemeClr val="tx2"/>
                </a:solidFill>
              </a:rPr>
              <a:t> (ед.; чел.)</a:t>
            </a:r>
          </a:p>
          <a:p>
            <a:pPr algn="ctr"/>
            <a:endParaRPr lang="ru-RU" sz="1100" dirty="0" smtClean="0">
              <a:solidFill>
                <a:schemeClr val="tx2"/>
              </a:solidFill>
            </a:endParaRPr>
          </a:p>
        </p:txBody>
      </p:sp>
      <p:sp>
        <p:nvSpPr>
          <p:cNvPr id="136" name="Скругленный прямоугольник 135"/>
          <p:cNvSpPr/>
          <p:nvPr/>
        </p:nvSpPr>
        <p:spPr>
          <a:xfrm>
            <a:off x="482544" y="3446490"/>
            <a:ext cx="8361477" cy="1095390"/>
          </a:xfrm>
          <a:prstGeom prst="roundRect">
            <a:avLst>
              <a:gd name="adj" fmla="val 10796"/>
            </a:avLst>
          </a:prstGeom>
          <a:noFill/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ts val="1700"/>
              </a:lnSpc>
            </a:pPr>
            <a:r>
              <a:rPr lang="ru-RU" sz="1200" dirty="0" smtClean="0">
                <a:solidFill>
                  <a:schemeClr val="tx2"/>
                </a:solidFill>
              </a:rPr>
              <a:t> </a:t>
            </a:r>
          </a:p>
        </p:txBody>
      </p:sp>
      <p:sp>
        <p:nvSpPr>
          <p:cNvPr id="137" name="Прямоугольник 136"/>
          <p:cNvSpPr/>
          <p:nvPr/>
        </p:nvSpPr>
        <p:spPr>
          <a:xfrm>
            <a:off x="6121615" y="4364665"/>
            <a:ext cx="1388522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800" dirty="0" smtClean="0"/>
              <a:t>Количество акций протеста</a:t>
            </a:r>
            <a:endParaRPr lang="ru-RU" dirty="0"/>
          </a:p>
        </p:txBody>
      </p:sp>
      <p:sp>
        <p:nvSpPr>
          <p:cNvPr id="138" name="Прямоугольник 137"/>
          <p:cNvSpPr/>
          <p:nvPr/>
        </p:nvSpPr>
        <p:spPr>
          <a:xfrm rot="16200000">
            <a:off x="4405467" y="3781201"/>
            <a:ext cx="96372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800" dirty="0" smtClean="0"/>
              <a:t>Количество</a:t>
            </a:r>
          </a:p>
          <a:p>
            <a:r>
              <a:rPr lang="ru-RU" sz="800" dirty="0" smtClean="0"/>
              <a:t>участников акций</a:t>
            </a:r>
            <a:endParaRPr lang="ru-RU" dirty="0"/>
          </a:p>
        </p:txBody>
      </p:sp>
      <p:sp>
        <p:nvSpPr>
          <p:cNvPr id="139" name="Прямоугольник 138"/>
          <p:cNvSpPr/>
          <p:nvPr/>
        </p:nvSpPr>
        <p:spPr>
          <a:xfrm>
            <a:off x="7252268" y="3429000"/>
            <a:ext cx="240772" cy="20005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700" dirty="0" smtClean="0"/>
              <a:t>H</a:t>
            </a:r>
            <a:endParaRPr lang="ru-RU" dirty="0"/>
          </a:p>
        </p:txBody>
      </p:sp>
      <p:sp>
        <p:nvSpPr>
          <p:cNvPr id="140" name="Прямоугольник 139"/>
          <p:cNvSpPr/>
          <p:nvPr/>
        </p:nvSpPr>
        <p:spPr>
          <a:xfrm>
            <a:off x="7566066" y="3757617"/>
            <a:ext cx="226344" cy="20005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700" dirty="0" smtClean="0"/>
              <a:t>F</a:t>
            </a:r>
            <a:endParaRPr lang="ru-RU" dirty="0"/>
          </a:p>
        </p:txBody>
      </p:sp>
      <p:sp>
        <p:nvSpPr>
          <p:cNvPr id="141" name="Прямоугольник 140"/>
          <p:cNvSpPr/>
          <p:nvPr/>
        </p:nvSpPr>
        <p:spPr>
          <a:xfrm>
            <a:off x="6288111" y="3592542"/>
            <a:ext cx="226344" cy="20005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700" dirty="0" smtClean="0"/>
              <a:t>S</a:t>
            </a:r>
            <a:endParaRPr lang="ru-RU" dirty="0"/>
          </a:p>
        </p:txBody>
      </p:sp>
      <p:sp>
        <p:nvSpPr>
          <p:cNvPr id="142" name="Прямоугольник 141"/>
          <p:cNvSpPr/>
          <p:nvPr/>
        </p:nvSpPr>
        <p:spPr>
          <a:xfrm>
            <a:off x="6689754" y="3738594"/>
            <a:ext cx="231154" cy="20005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700" dirty="0" smtClean="0"/>
              <a:t>P</a:t>
            </a:r>
            <a:endParaRPr lang="ru-RU" dirty="0"/>
          </a:p>
        </p:txBody>
      </p:sp>
      <p:sp>
        <p:nvSpPr>
          <p:cNvPr id="143" name="Прямоугольник 142"/>
          <p:cNvSpPr/>
          <p:nvPr/>
        </p:nvSpPr>
        <p:spPr>
          <a:xfrm>
            <a:off x="5996007" y="3629055"/>
            <a:ext cx="240772" cy="20005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700" dirty="0" smtClean="0"/>
              <a:t>B</a:t>
            </a:r>
            <a:endParaRPr lang="ru-RU" dirty="0"/>
          </a:p>
        </p:txBody>
      </p:sp>
      <p:sp>
        <p:nvSpPr>
          <p:cNvPr id="144" name="Прямоугольник 143"/>
          <p:cNvSpPr/>
          <p:nvPr/>
        </p:nvSpPr>
        <p:spPr>
          <a:xfrm>
            <a:off x="6215085" y="3921159"/>
            <a:ext cx="240772" cy="20005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700" dirty="0" smtClean="0"/>
              <a:t>G</a:t>
            </a:r>
            <a:endParaRPr lang="ru-RU" dirty="0"/>
          </a:p>
        </p:txBody>
      </p:sp>
      <p:sp>
        <p:nvSpPr>
          <p:cNvPr id="145" name="Прямоугольник 144"/>
          <p:cNvSpPr/>
          <p:nvPr/>
        </p:nvSpPr>
        <p:spPr>
          <a:xfrm>
            <a:off x="6397650" y="4140237"/>
            <a:ext cx="223138" cy="20005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700" dirty="0" smtClean="0"/>
              <a:t>L</a:t>
            </a:r>
            <a:endParaRPr lang="ru-RU" dirty="0"/>
          </a:p>
        </p:txBody>
      </p:sp>
      <p:sp>
        <p:nvSpPr>
          <p:cNvPr id="146" name="Прямоугольник 145"/>
          <p:cNvSpPr/>
          <p:nvPr/>
        </p:nvSpPr>
        <p:spPr>
          <a:xfrm>
            <a:off x="5740416" y="4103724"/>
            <a:ext cx="320922" cy="20005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700" dirty="0" smtClean="0"/>
              <a:t>D Q</a:t>
            </a:r>
            <a:endParaRPr lang="ru-RU" dirty="0"/>
          </a:p>
        </p:txBody>
      </p:sp>
      <p:sp>
        <p:nvSpPr>
          <p:cNvPr id="147" name="Прямоугольник 146"/>
          <p:cNvSpPr/>
          <p:nvPr/>
        </p:nvSpPr>
        <p:spPr>
          <a:xfrm>
            <a:off x="5411799" y="3738594"/>
            <a:ext cx="235962" cy="1641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ts val="500"/>
              </a:lnSpc>
            </a:pPr>
            <a:r>
              <a:rPr lang="en-US" sz="700" dirty="0" smtClean="0"/>
              <a:t>A</a:t>
            </a:r>
            <a:endParaRPr lang="ru-RU" sz="700" dirty="0" smtClean="0"/>
          </a:p>
        </p:txBody>
      </p:sp>
      <p:sp>
        <p:nvSpPr>
          <p:cNvPr id="148" name="Прямоугольник 147"/>
          <p:cNvSpPr/>
          <p:nvPr/>
        </p:nvSpPr>
        <p:spPr>
          <a:xfrm>
            <a:off x="5463131" y="4103724"/>
            <a:ext cx="240772" cy="20005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700" dirty="0" smtClean="0"/>
              <a:t>R</a:t>
            </a:r>
            <a:endParaRPr lang="ru-RU" dirty="0"/>
          </a:p>
        </p:txBody>
      </p:sp>
      <p:graphicFrame>
        <p:nvGraphicFramePr>
          <p:cNvPr id="95" name="Таблица 94"/>
          <p:cNvGraphicFramePr>
            <a:graphicFrameLocks noGrp="1"/>
          </p:cNvGraphicFramePr>
          <p:nvPr/>
        </p:nvGraphicFramePr>
        <p:xfrm>
          <a:off x="4243383" y="2857494"/>
          <a:ext cx="4160897" cy="12700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19078"/>
                <a:gridCol w="184152"/>
                <a:gridCol w="144465"/>
                <a:gridCol w="146052"/>
                <a:gridCol w="109539"/>
                <a:gridCol w="506421"/>
                <a:gridCol w="38100"/>
                <a:gridCol w="295278"/>
                <a:gridCol w="109539"/>
                <a:gridCol w="73026"/>
                <a:gridCol w="71439"/>
                <a:gridCol w="658821"/>
                <a:gridCol w="217491"/>
                <a:gridCol w="38100"/>
                <a:gridCol w="182565"/>
                <a:gridCol w="474669"/>
                <a:gridCol w="146052"/>
                <a:gridCol w="73026"/>
                <a:gridCol w="219078"/>
                <a:gridCol w="254006"/>
              </a:tblGrid>
              <a:tr h="1270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kern="1200" dirty="0" smtClean="0"/>
                        <a:t>N J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O I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R 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 dirty="0" smtClean="0"/>
                        <a:t>K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7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kern="1200" dirty="0" smtClean="0"/>
                        <a:t>P</a:t>
                      </a:r>
                      <a:endParaRPr lang="en-US" sz="7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 dirty="0" smtClean="0"/>
                        <a:t>G Q E L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 dirty="0" smtClean="0"/>
                        <a:t>M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 dirty="0" smtClean="0"/>
                        <a:t>B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 dirty="0" smtClean="0"/>
                        <a:t>H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 dirty="0" smtClean="0"/>
                        <a:t>S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D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99" name="Таблица 98"/>
          <p:cNvGraphicFramePr>
            <a:graphicFrameLocks noGrp="1"/>
          </p:cNvGraphicFramePr>
          <p:nvPr/>
        </p:nvGraphicFramePr>
        <p:xfrm>
          <a:off x="4257625" y="2083532"/>
          <a:ext cx="3965675" cy="12700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949339"/>
                <a:gridCol w="73026"/>
                <a:gridCol w="109539"/>
                <a:gridCol w="327030"/>
                <a:gridCol w="38100"/>
                <a:gridCol w="38100"/>
                <a:gridCol w="144465"/>
                <a:gridCol w="219078"/>
                <a:gridCol w="219078"/>
                <a:gridCol w="985851"/>
                <a:gridCol w="204834"/>
                <a:gridCol w="269835"/>
                <a:gridCol w="292104"/>
                <a:gridCol w="95296"/>
              </a:tblGrid>
              <a:tr h="1270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I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N O J R P Q  K G L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kern="1200" dirty="0" smtClean="0"/>
                        <a:t>M</a:t>
                      </a:r>
                      <a:endParaRPr lang="en-US" sz="7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7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 dirty="0" smtClean="0"/>
                        <a:t>E</a:t>
                      </a:r>
                      <a:r>
                        <a:rPr lang="en-US" sz="700" u="none" strike="noStrike" baseline="0" dirty="0" smtClean="0"/>
                        <a:t> </a:t>
                      </a:r>
                      <a:r>
                        <a:rPr lang="en-US" sz="700" u="none" strike="noStrike" dirty="0" smtClean="0"/>
                        <a:t>D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 dirty="0" smtClean="0"/>
                        <a:t>H B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600"/>
                        </a:lnSpc>
                      </a:pPr>
                      <a:r>
                        <a:rPr lang="en-US" sz="700" u="none" strike="noStrike" dirty="0" smtClean="0"/>
                        <a:t>A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 dirty="0" smtClean="0"/>
                        <a:t>S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97" name="Скругленный прямоугольник 96"/>
          <p:cNvSpPr/>
          <p:nvPr/>
        </p:nvSpPr>
        <p:spPr>
          <a:xfrm>
            <a:off x="299979" y="763551"/>
            <a:ext cx="8397990" cy="766773"/>
          </a:xfrm>
          <a:prstGeom prst="round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002060"/>
                </a:solidFill>
              </a:rPr>
              <a:t>Присвоение количественной оценки показателю потенциального вреда иным правам и законным интересам работников* </a:t>
            </a:r>
          </a:p>
        </p:txBody>
      </p:sp>
      <p:sp>
        <p:nvSpPr>
          <p:cNvPr id="100" name="Скругленный прямоугольник 99"/>
          <p:cNvSpPr/>
          <p:nvPr/>
        </p:nvSpPr>
        <p:spPr>
          <a:xfrm rot="5400000">
            <a:off x="6618256" y="1498004"/>
            <a:ext cx="106495" cy="693750"/>
          </a:xfrm>
          <a:prstGeom prst="roundRect">
            <a:avLst/>
          </a:prstGeom>
          <a:solidFill>
            <a:srgbClr val="C00000"/>
          </a:solidFill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ot="10800000" vert="vert" wrap="square" anchor="ctr"/>
          <a:lstStyle/>
          <a:p>
            <a:pPr algn="ctr">
              <a:defRPr/>
            </a:pPr>
            <a:r>
              <a:rPr lang="ru-RU" sz="700" dirty="0" smtClean="0">
                <a:solidFill>
                  <a:schemeClr val="bg1"/>
                </a:solidFill>
              </a:rPr>
              <a:t>6 баллов</a:t>
            </a:r>
            <a:endParaRPr lang="ru-RU" sz="700" dirty="0">
              <a:solidFill>
                <a:schemeClr val="bg1"/>
              </a:solidFill>
            </a:endParaRPr>
          </a:p>
        </p:txBody>
      </p:sp>
      <p:sp>
        <p:nvSpPr>
          <p:cNvPr id="101" name="Скругленный прямоугольник 100"/>
          <p:cNvSpPr/>
          <p:nvPr/>
        </p:nvSpPr>
        <p:spPr>
          <a:xfrm rot="5400000">
            <a:off x="6618255" y="1371319"/>
            <a:ext cx="106495" cy="693750"/>
          </a:xfrm>
          <a:prstGeom prst="roundRect">
            <a:avLst/>
          </a:prstGeom>
          <a:solidFill>
            <a:srgbClr val="FC3F04"/>
          </a:solidFill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ot="10800000" vert="vert" wrap="square" anchor="ctr"/>
          <a:lstStyle/>
          <a:p>
            <a:pPr algn="ctr">
              <a:defRPr/>
            </a:pPr>
            <a:r>
              <a:rPr lang="ru-RU" sz="700" dirty="0" smtClean="0">
                <a:solidFill>
                  <a:schemeClr val="tx2"/>
                </a:solidFill>
              </a:rPr>
              <a:t>5 баллов</a:t>
            </a:r>
            <a:endParaRPr lang="ru-RU" sz="700" dirty="0">
              <a:solidFill>
                <a:schemeClr val="tx2"/>
              </a:solidFill>
            </a:endParaRPr>
          </a:p>
        </p:txBody>
      </p:sp>
      <p:sp>
        <p:nvSpPr>
          <p:cNvPr id="102" name="Скругленный прямоугольник 101"/>
          <p:cNvSpPr/>
          <p:nvPr/>
        </p:nvSpPr>
        <p:spPr>
          <a:xfrm rot="5400000">
            <a:off x="4827593" y="1512068"/>
            <a:ext cx="109539" cy="693750"/>
          </a:xfrm>
          <a:prstGeom prst="roundRect">
            <a:avLst/>
          </a:prstGeom>
          <a:solidFill>
            <a:srgbClr val="FFCC00"/>
          </a:solidFill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ot="10800000" vert="vert" wrap="square" anchor="ctr"/>
          <a:lstStyle/>
          <a:p>
            <a:pPr algn="ctr">
              <a:defRPr/>
            </a:pPr>
            <a:r>
              <a:rPr lang="ru-RU" sz="700" dirty="0" smtClean="0">
                <a:solidFill>
                  <a:schemeClr val="tx2"/>
                </a:solidFill>
              </a:rPr>
              <a:t>3 балла</a:t>
            </a:r>
            <a:endParaRPr lang="ru-RU" sz="700" dirty="0">
              <a:solidFill>
                <a:schemeClr val="tx2"/>
              </a:solidFill>
            </a:endParaRPr>
          </a:p>
        </p:txBody>
      </p:sp>
      <p:sp>
        <p:nvSpPr>
          <p:cNvPr id="103" name="Прямоугольник 102"/>
          <p:cNvSpPr/>
          <p:nvPr/>
        </p:nvSpPr>
        <p:spPr>
          <a:xfrm>
            <a:off x="6955357" y="1768425"/>
            <a:ext cx="574195" cy="200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700" dirty="0" smtClean="0">
                <a:solidFill>
                  <a:schemeClr val="tx2"/>
                </a:solidFill>
              </a:rPr>
              <a:t>B F</a:t>
            </a:r>
            <a:endParaRPr lang="ru-RU" sz="700" dirty="0">
              <a:solidFill>
                <a:schemeClr val="tx2"/>
              </a:solidFill>
            </a:endParaRPr>
          </a:p>
        </p:txBody>
      </p:sp>
      <p:sp>
        <p:nvSpPr>
          <p:cNvPr id="104" name="Прямоугольник 103"/>
          <p:cNvSpPr/>
          <p:nvPr/>
        </p:nvSpPr>
        <p:spPr>
          <a:xfrm>
            <a:off x="6956396" y="1623643"/>
            <a:ext cx="719209" cy="200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700" dirty="0" smtClean="0">
                <a:solidFill>
                  <a:schemeClr val="tx2"/>
                </a:solidFill>
              </a:rPr>
              <a:t>A</a:t>
            </a:r>
            <a:r>
              <a:rPr lang="en-US" sz="700" dirty="0" smtClean="0"/>
              <a:t> </a:t>
            </a:r>
            <a:r>
              <a:rPr lang="en-US" sz="700" dirty="0" smtClean="0">
                <a:solidFill>
                  <a:schemeClr val="tx2"/>
                </a:solidFill>
              </a:rPr>
              <a:t>E G S</a:t>
            </a:r>
            <a:endParaRPr lang="ru-RU" sz="700" dirty="0">
              <a:solidFill>
                <a:schemeClr val="tx2"/>
              </a:solidFill>
            </a:endParaRPr>
          </a:p>
        </p:txBody>
      </p:sp>
      <p:sp>
        <p:nvSpPr>
          <p:cNvPr id="105" name="Прямоугольник 104"/>
          <p:cNvSpPr/>
          <p:nvPr/>
        </p:nvSpPr>
        <p:spPr>
          <a:xfrm>
            <a:off x="5162270" y="1756520"/>
            <a:ext cx="348172" cy="20005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700" dirty="0" smtClean="0">
                <a:solidFill>
                  <a:schemeClr val="tx2"/>
                </a:solidFill>
              </a:rPr>
              <a:t>D J L</a:t>
            </a:r>
            <a:endParaRPr lang="ru-RU" sz="700" dirty="0"/>
          </a:p>
        </p:txBody>
      </p:sp>
      <p:sp>
        <p:nvSpPr>
          <p:cNvPr id="106" name="Скругленный прямоугольник 105"/>
          <p:cNvSpPr/>
          <p:nvPr/>
        </p:nvSpPr>
        <p:spPr>
          <a:xfrm rot="5400000">
            <a:off x="4827594" y="1257242"/>
            <a:ext cx="109539" cy="693750"/>
          </a:xfrm>
          <a:prstGeom prst="roundRect">
            <a:avLst/>
          </a:prstGeom>
          <a:solidFill>
            <a:srgbClr val="6BCA36"/>
          </a:solidFill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ot="10800000" vert="vert" wrap="square" anchor="ctr"/>
          <a:lstStyle/>
          <a:p>
            <a:pPr algn="ctr">
              <a:defRPr/>
            </a:pPr>
            <a:r>
              <a:rPr lang="ru-RU" sz="700" dirty="0" smtClean="0">
                <a:solidFill>
                  <a:schemeClr val="tx2"/>
                </a:solidFill>
              </a:rPr>
              <a:t>1 балл</a:t>
            </a:r>
            <a:endParaRPr lang="ru-RU" sz="700" dirty="0">
              <a:solidFill>
                <a:schemeClr val="tx2"/>
              </a:solidFill>
            </a:endParaRPr>
          </a:p>
        </p:txBody>
      </p:sp>
      <p:sp>
        <p:nvSpPr>
          <p:cNvPr id="107" name="Прямоугольник 106"/>
          <p:cNvSpPr/>
          <p:nvPr/>
        </p:nvSpPr>
        <p:spPr>
          <a:xfrm>
            <a:off x="5174620" y="1500929"/>
            <a:ext cx="1076978" cy="200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700" dirty="0" smtClean="0">
                <a:solidFill>
                  <a:schemeClr val="tx2"/>
                </a:solidFill>
              </a:rPr>
              <a:t>К М  </a:t>
            </a:r>
            <a:r>
              <a:rPr lang="en-US" sz="700" dirty="0" smtClean="0">
                <a:solidFill>
                  <a:schemeClr val="tx2"/>
                </a:solidFill>
              </a:rPr>
              <a:t>O R Q </a:t>
            </a:r>
            <a:endParaRPr lang="ru-RU" sz="700" dirty="0">
              <a:solidFill>
                <a:schemeClr val="tx2"/>
              </a:solidFill>
            </a:endParaRPr>
          </a:p>
        </p:txBody>
      </p:sp>
      <p:sp>
        <p:nvSpPr>
          <p:cNvPr id="108" name="Скругленный прямоугольник 107"/>
          <p:cNvSpPr/>
          <p:nvPr/>
        </p:nvSpPr>
        <p:spPr>
          <a:xfrm rot="5400000">
            <a:off x="4827593" y="1382526"/>
            <a:ext cx="109539" cy="693750"/>
          </a:xfrm>
          <a:prstGeom prst="roundRect">
            <a:avLst/>
          </a:prstGeom>
          <a:solidFill>
            <a:srgbClr val="B0FF21"/>
          </a:solidFill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ot="10800000" vert="vert" wrap="square" anchor="ctr"/>
          <a:lstStyle/>
          <a:p>
            <a:pPr algn="ctr">
              <a:defRPr/>
            </a:pPr>
            <a:r>
              <a:rPr lang="ru-RU" sz="700" dirty="0" smtClean="0">
                <a:solidFill>
                  <a:schemeClr val="tx2"/>
                </a:solidFill>
              </a:rPr>
              <a:t>2 балла</a:t>
            </a:r>
          </a:p>
        </p:txBody>
      </p:sp>
      <p:sp>
        <p:nvSpPr>
          <p:cNvPr id="109" name="Прямоугольник 108"/>
          <p:cNvSpPr/>
          <p:nvPr/>
        </p:nvSpPr>
        <p:spPr>
          <a:xfrm>
            <a:off x="5167255" y="1622373"/>
            <a:ext cx="332142" cy="200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700" dirty="0" smtClean="0">
                <a:solidFill>
                  <a:schemeClr val="tx2"/>
                </a:solidFill>
              </a:rPr>
              <a:t>N R </a:t>
            </a:r>
            <a:endParaRPr lang="ru-RU" sz="700" dirty="0">
              <a:solidFill>
                <a:schemeClr val="tx2"/>
              </a:solidFill>
            </a:endParaRPr>
          </a:p>
        </p:txBody>
      </p:sp>
      <p:sp>
        <p:nvSpPr>
          <p:cNvPr id="110" name="Скругленный прямоугольник 109"/>
          <p:cNvSpPr/>
          <p:nvPr/>
        </p:nvSpPr>
        <p:spPr>
          <a:xfrm rot="5400000">
            <a:off x="6618254" y="1255720"/>
            <a:ext cx="106495" cy="693750"/>
          </a:xfrm>
          <a:prstGeom prst="roundRect">
            <a:avLst/>
          </a:prstGeom>
          <a:solidFill>
            <a:srgbClr val="FF9900"/>
          </a:solidFill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ot="10800000" vert="vert" wrap="square" anchor="ctr"/>
          <a:lstStyle/>
          <a:p>
            <a:pPr algn="ctr">
              <a:defRPr/>
            </a:pPr>
            <a:r>
              <a:rPr lang="ru-RU" sz="700" dirty="0" smtClean="0">
                <a:solidFill>
                  <a:schemeClr val="tx2"/>
                </a:solidFill>
              </a:rPr>
              <a:t>4 балла</a:t>
            </a:r>
            <a:endParaRPr lang="ru-RU" sz="700" dirty="0">
              <a:solidFill>
                <a:schemeClr val="tx2"/>
              </a:solidFill>
            </a:endParaRPr>
          </a:p>
        </p:txBody>
      </p:sp>
      <p:sp>
        <p:nvSpPr>
          <p:cNvPr id="111" name="Прямоугольник 110"/>
          <p:cNvSpPr/>
          <p:nvPr/>
        </p:nvSpPr>
        <p:spPr>
          <a:xfrm>
            <a:off x="6961017" y="1491561"/>
            <a:ext cx="284052" cy="20005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700" dirty="0" smtClean="0">
                <a:solidFill>
                  <a:schemeClr val="tx2"/>
                </a:solidFill>
              </a:rPr>
              <a:t>H I</a:t>
            </a:r>
            <a:endParaRPr lang="ru-RU" sz="700" dirty="0"/>
          </a:p>
        </p:txBody>
      </p:sp>
      <p:sp>
        <p:nvSpPr>
          <p:cNvPr id="57" name="Прямоугольник 56"/>
          <p:cNvSpPr/>
          <p:nvPr/>
        </p:nvSpPr>
        <p:spPr>
          <a:xfrm>
            <a:off x="4871979" y="4633929"/>
            <a:ext cx="4272021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" dirty="0" smtClean="0">
                <a:solidFill>
                  <a:schemeClr val="tx2"/>
                </a:solidFill>
              </a:rPr>
              <a:t>A</a:t>
            </a:r>
            <a:r>
              <a:rPr lang="ru-RU" sz="600" dirty="0" smtClean="0">
                <a:solidFill>
                  <a:schemeClr val="tx2"/>
                </a:solidFill>
              </a:rPr>
              <a:t> </a:t>
            </a:r>
            <a:r>
              <a:rPr lang="en-US" sz="600" dirty="0" smtClean="0">
                <a:solidFill>
                  <a:schemeClr val="tx2"/>
                </a:solidFill>
              </a:rPr>
              <a:t>– </a:t>
            </a:r>
            <a:r>
              <a:rPr lang="ru-RU" sz="600" dirty="0" smtClean="0">
                <a:solidFill>
                  <a:schemeClr val="tx2"/>
                </a:solidFill>
              </a:rPr>
              <a:t>Сельское, лесное хозяйство, охота, рыболовство и рыбоводство</a:t>
            </a:r>
            <a:endParaRPr lang="en-US" sz="600" dirty="0" smtClean="0">
              <a:solidFill>
                <a:schemeClr val="tx2"/>
              </a:solidFill>
            </a:endParaRPr>
          </a:p>
          <a:p>
            <a:r>
              <a:rPr lang="ru-RU" sz="600" dirty="0" smtClean="0">
                <a:solidFill>
                  <a:schemeClr val="tx2"/>
                </a:solidFill>
              </a:rPr>
              <a:t>В – добыча полезных ископаемых</a:t>
            </a:r>
          </a:p>
          <a:p>
            <a:r>
              <a:rPr lang="ru-RU" sz="600" dirty="0" smtClean="0">
                <a:solidFill>
                  <a:schemeClr val="tx2"/>
                </a:solidFill>
              </a:rPr>
              <a:t>С – обрабатывающие производства</a:t>
            </a:r>
          </a:p>
          <a:p>
            <a:r>
              <a:rPr lang="en-US" sz="600" dirty="0" smtClean="0">
                <a:solidFill>
                  <a:schemeClr val="tx2"/>
                </a:solidFill>
              </a:rPr>
              <a:t>D </a:t>
            </a:r>
            <a:r>
              <a:rPr lang="ru-RU" sz="600" dirty="0" smtClean="0">
                <a:solidFill>
                  <a:schemeClr val="tx2"/>
                </a:solidFill>
              </a:rPr>
              <a:t>– обеспечение электрической энергией, газом и паром, кондиционирование воздуха</a:t>
            </a:r>
          </a:p>
          <a:p>
            <a:r>
              <a:rPr lang="ru-RU" sz="600" dirty="0" smtClean="0">
                <a:solidFill>
                  <a:schemeClr val="tx2"/>
                </a:solidFill>
              </a:rPr>
              <a:t>Е – водоснабжение, водоотведение, организация сбора и утилизации отходов, деятельность по ликвидации загрязнений</a:t>
            </a:r>
          </a:p>
          <a:p>
            <a:r>
              <a:rPr lang="en-US" sz="600" dirty="0" smtClean="0">
                <a:solidFill>
                  <a:schemeClr val="tx2"/>
                </a:solidFill>
              </a:rPr>
              <a:t>F – </a:t>
            </a:r>
            <a:r>
              <a:rPr lang="ru-RU" sz="600" dirty="0" smtClean="0">
                <a:solidFill>
                  <a:schemeClr val="tx2"/>
                </a:solidFill>
              </a:rPr>
              <a:t>строительство</a:t>
            </a:r>
          </a:p>
          <a:p>
            <a:r>
              <a:rPr lang="en-US" sz="600" dirty="0" smtClean="0">
                <a:solidFill>
                  <a:schemeClr val="tx2"/>
                </a:solidFill>
              </a:rPr>
              <a:t>G –</a:t>
            </a:r>
            <a:r>
              <a:rPr lang="ru-RU" sz="600" dirty="0" smtClean="0">
                <a:solidFill>
                  <a:schemeClr val="tx2"/>
                </a:solidFill>
              </a:rPr>
              <a:t> торговля оптовая и розничная, ремонт автотранспортных средств и мотоциклов</a:t>
            </a:r>
          </a:p>
          <a:p>
            <a:r>
              <a:rPr lang="en-US" sz="600" dirty="0" smtClean="0">
                <a:solidFill>
                  <a:schemeClr val="tx2"/>
                </a:solidFill>
              </a:rPr>
              <a:t>H </a:t>
            </a:r>
            <a:r>
              <a:rPr lang="ru-RU" sz="600" dirty="0" smtClean="0">
                <a:solidFill>
                  <a:schemeClr val="tx2"/>
                </a:solidFill>
              </a:rPr>
              <a:t>– транспортировка и хранение</a:t>
            </a:r>
          </a:p>
          <a:p>
            <a:r>
              <a:rPr lang="en-US" sz="600" dirty="0" smtClean="0">
                <a:solidFill>
                  <a:schemeClr val="tx2"/>
                </a:solidFill>
              </a:rPr>
              <a:t>I</a:t>
            </a:r>
            <a:r>
              <a:rPr lang="ru-RU" sz="600" dirty="0" smtClean="0">
                <a:solidFill>
                  <a:schemeClr val="tx2"/>
                </a:solidFill>
              </a:rPr>
              <a:t> – деятельность гостиниц и предприятий общественного питания</a:t>
            </a:r>
          </a:p>
          <a:p>
            <a:r>
              <a:rPr lang="en-US" sz="600" dirty="0" smtClean="0">
                <a:solidFill>
                  <a:schemeClr val="tx2"/>
                </a:solidFill>
              </a:rPr>
              <a:t>J – </a:t>
            </a:r>
            <a:r>
              <a:rPr lang="ru-RU" sz="600" dirty="0" smtClean="0">
                <a:solidFill>
                  <a:schemeClr val="tx2"/>
                </a:solidFill>
              </a:rPr>
              <a:t>деятельность в области информации и связи</a:t>
            </a:r>
          </a:p>
          <a:p>
            <a:r>
              <a:rPr lang="en-US" sz="600" dirty="0" smtClean="0">
                <a:solidFill>
                  <a:schemeClr val="tx2"/>
                </a:solidFill>
              </a:rPr>
              <a:t>K – </a:t>
            </a:r>
            <a:r>
              <a:rPr lang="ru-RU" sz="600" dirty="0" smtClean="0">
                <a:solidFill>
                  <a:schemeClr val="tx2"/>
                </a:solidFill>
              </a:rPr>
              <a:t>деятельность финансовая и страховая</a:t>
            </a:r>
          </a:p>
          <a:p>
            <a:r>
              <a:rPr lang="en-US" sz="600" dirty="0" smtClean="0">
                <a:solidFill>
                  <a:schemeClr val="tx2"/>
                </a:solidFill>
              </a:rPr>
              <a:t>L – </a:t>
            </a:r>
            <a:r>
              <a:rPr lang="ru-RU" sz="600" dirty="0" smtClean="0">
                <a:solidFill>
                  <a:schemeClr val="tx2"/>
                </a:solidFill>
              </a:rPr>
              <a:t>деятельность по операциям с недвижимым имуществом</a:t>
            </a:r>
          </a:p>
          <a:p>
            <a:r>
              <a:rPr lang="en-US" sz="600" dirty="0" smtClean="0">
                <a:solidFill>
                  <a:schemeClr val="tx2"/>
                </a:solidFill>
              </a:rPr>
              <a:t>M – </a:t>
            </a:r>
            <a:r>
              <a:rPr lang="ru-RU" sz="600" dirty="0" smtClean="0">
                <a:solidFill>
                  <a:schemeClr val="tx2"/>
                </a:solidFill>
              </a:rPr>
              <a:t>деятельность профессиональная, научная и техническая</a:t>
            </a:r>
          </a:p>
          <a:p>
            <a:r>
              <a:rPr lang="en-US" sz="600" dirty="0" smtClean="0">
                <a:solidFill>
                  <a:schemeClr val="tx2"/>
                </a:solidFill>
              </a:rPr>
              <a:t>N </a:t>
            </a:r>
            <a:r>
              <a:rPr lang="ru-RU" sz="600" dirty="0" smtClean="0">
                <a:solidFill>
                  <a:schemeClr val="tx2"/>
                </a:solidFill>
              </a:rPr>
              <a:t>– деятельность административная и сопутствующие дополнительные услуги</a:t>
            </a:r>
          </a:p>
          <a:p>
            <a:r>
              <a:rPr lang="en-US" sz="600" dirty="0" smtClean="0">
                <a:solidFill>
                  <a:schemeClr val="tx2"/>
                </a:solidFill>
              </a:rPr>
              <a:t>O </a:t>
            </a:r>
            <a:r>
              <a:rPr lang="ru-RU" sz="600" dirty="0" smtClean="0">
                <a:solidFill>
                  <a:schemeClr val="tx2"/>
                </a:solidFill>
              </a:rPr>
              <a:t>– государственное управление и обеспечение военной безопасности, социальное обеспечение</a:t>
            </a:r>
          </a:p>
          <a:p>
            <a:r>
              <a:rPr lang="en-US" sz="600" dirty="0" smtClean="0">
                <a:solidFill>
                  <a:schemeClr val="tx2"/>
                </a:solidFill>
              </a:rPr>
              <a:t>P – </a:t>
            </a:r>
            <a:r>
              <a:rPr lang="ru-RU" sz="600" dirty="0" smtClean="0">
                <a:solidFill>
                  <a:schemeClr val="tx2"/>
                </a:solidFill>
              </a:rPr>
              <a:t>образование</a:t>
            </a:r>
          </a:p>
          <a:p>
            <a:r>
              <a:rPr lang="en-US" sz="600" dirty="0" smtClean="0">
                <a:solidFill>
                  <a:schemeClr val="tx2"/>
                </a:solidFill>
              </a:rPr>
              <a:t>Q </a:t>
            </a:r>
            <a:r>
              <a:rPr lang="ru-RU" sz="600" dirty="0" smtClean="0">
                <a:solidFill>
                  <a:schemeClr val="tx2"/>
                </a:solidFill>
              </a:rPr>
              <a:t>– деятельность в области здравоохранения и социальных услуг</a:t>
            </a:r>
          </a:p>
          <a:p>
            <a:r>
              <a:rPr lang="en-US" sz="600" dirty="0" smtClean="0">
                <a:solidFill>
                  <a:schemeClr val="tx2"/>
                </a:solidFill>
              </a:rPr>
              <a:t>R – </a:t>
            </a:r>
            <a:r>
              <a:rPr lang="ru-RU" sz="600" dirty="0" smtClean="0">
                <a:solidFill>
                  <a:schemeClr val="tx2"/>
                </a:solidFill>
              </a:rPr>
              <a:t>деятельность в области культуры, спорта, организации досуга и развлечений</a:t>
            </a:r>
          </a:p>
          <a:p>
            <a:r>
              <a:rPr lang="en-US" sz="600" dirty="0" smtClean="0">
                <a:solidFill>
                  <a:schemeClr val="tx2"/>
                </a:solidFill>
              </a:rPr>
              <a:t>S</a:t>
            </a:r>
            <a:r>
              <a:rPr lang="ru-RU" sz="600" dirty="0" smtClean="0">
                <a:solidFill>
                  <a:schemeClr val="tx2"/>
                </a:solidFill>
              </a:rPr>
              <a:t> – предоставление прочих видов услуг</a:t>
            </a:r>
          </a:p>
        </p:txBody>
      </p:sp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0" y="828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4352921" y="6386553"/>
            <a:ext cx="46371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00" dirty="0" smtClean="0">
                <a:solidFill>
                  <a:schemeClr val="tx2"/>
                </a:solidFill>
              </a:rPr>
              <a:t>*</a:t>
            </a:r>
            <a:r>
              <a:rPr lang="en-US" sz="700" dirty="0" smtClean="0">
                <a:solidFill>
                  <a:schemeClr val="tx2"/>
                </a:solidFill>
              </a:rPr>
              <a:t>- </a:t>
            </a:r>
            <a:r>
              <a:rPr lang="ru-RU" sz="700" dirty="0" smtClean="0">
                <a:solidFill>
                  <a:schemeClr val="tx2"/>
                </a:solidFill>
              </a:rPr>
              <a:t>с применением инструментов графического анализа</a:t>
            </a:r>
            <a:endParaRPr lang="en-US" sz="700" dirty="0" smtClean="0">
              <a:solidFill>
                <a:schemeClr val="tx2"/>
              </a:solidFill>
            </a:endParaRPr>
          </a:p>
          <a:p>
            <a:r>
              <a:rPr lang="en-US" sz="700" dirty="0" smtClean="0">
                <a:solidFill>
                  <a:schemeClr val="tx2"/>
                </a:solidFill>
              </a:rPr>
              <a:t>** - </a:t>
            </a:r>
            <a:r>
              <a:rPr lang="ru-RU" sz="700" dirty="0" smtClean="0">
                <a:solidFill>
                  <a:schemeClr val="tx2"/>
                </a:solidFill>
              </a:rPr>
              <a:t>на графиках представлен фрагмент подхода к кластеризации видов экономической деятельности (ВЭД)</a:t>
            </a:r>
            <a:endParaRPr lang="en-US" sz="700" dirty="0" smtClean="0">
              <a:solidFill>
                <a:schemeClr val="tx2"/>
              </a:solidFill>
            </a:endParaRPr>
          </a:p>
          <a:p>
            <a:r>
              <a:rPr lang="en-US" sz="700" dirty="0" smtClean="0">
                <a:solidFill>
                  <a:schemeClr val="tx2"/>
                </a:solidFill>
              </a:rPr>
              <a:t>*</a:t>
            </a:r>
            <a:r>
              <a:rPr lang="ru-RU" sz="700" dirty="0" smtClean="0">
                <a:solidFill>
                  <a:schemeClr val="tx2"/>
                </a:solidFill>
              </a:rPr>
              <a:t>*</a:t>
            </a:r>
            <a:r>
              <a:rPr lang="en-US" sz="700" dirty="0" smtClean="0">
                <a:solidFill>
                  <a:schemeClr val="tx2"/>
                </a:solidFill>
              </a:rPr>
              <a:t>*</a:t>
            </a:r>
            <a:r>
              <a:rPr lang="ru-RU" sz="700" dirty="0" smtClean="0">
                <a:solidFill>
                  <a:schemeClr val="tx2"/>
                </a:solidFill>
              </a:rPr>
              <a:t> - по предприятиям, осуществляющим виды экономической деятельности </a:t>
            </a:r>
            <a:r>
              <a:rPr lang="en-US" sz="700" dirty="0" smtClean="0">
                <a:solidFill>
                  <a:schemeClr val="tx2"/>
                </a:solidFill>
              </a:rPr>
              <a:t>E, I, J, K, M, N, O</a:t>
            </a:r>
            <a:r>
              <a:rPr lang="ru-RU" sz="700" dirty="0" smtClean="0">
                <a:solidFill>
                  <a:schemeClr val="tx2"/>
                </a:solidFill>
              </a:rPr>
              <a:t>,</a:t>
            </a:r>
            <a:r>
              <a:rPr lang="en-US" sz="700" dirty="0" smtClean="0">
                <a:solidFill>
                  <a:schemeClr val="tx2"/>
                </a:solidFill>
              </a:rPr>
              <a:t> </a:t>
            </a:r>
            <a:r>
              <a:rPr lang="ru-RU" sz="700" dirty="0" smtClean="0">
                <a:solidFill>
                  <a:schemeClr val="tx2"/>
                </a:solidFill>
              </a:rPr>
              <a:t>отсутствуют данные по акциям протеста, в связи с чем указанные ВЭД отнесены по данному показателю к категории низкого риска</a:t>
            </a:r>
            <a:endParaRPr lang="ru-RU" sz="1600" dirty="0"/>
          </a:p>
        </p:txBody>
      </p:sp>
      <p:sp>
        <p:nvSpPr>
          <p:cNvPr id="60" name="TextBox 59"/>
          <p:cNvSpPr txBox="1"/>
          <p:nvPr/>
        </p:nvSpPr>
        <p:spPr>
          <a:xfrm>
            <a:off x="109538" y="5437215"/>
            <a:ext cx="431641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b="1" dirty="0" err="1" smtClean="0">
                <a:solidFill>
                  <a:schemeClr val="tx2"/>
                </a:solidFill>
              </a:rPr>
              <a:t>Пп</a:t>
            </a:r>
            <a:r>
              <a:rPr lang="ru-RU" sz="800" b="1" dirty="0" smtClean="0">
                <a:solidFill>
                  <a:schemeClr val="tx2"/>
                </a:solidFill>
              </a:rPr>
              <a:t> определяется по формуле:</a:t>
            </a:r>
          </a:p>
          <a:p>
            <a:r>
              <a:rPr lang="ru-RU" sz="800" b="1" dirty="0" smtClean="0">
                <a:solidFill>
                  <a:schemeClr val="tx2"/>
                </a:solidFill>
              </a:rPr>
              <a:t> </a:t>
            </a:r>
          </a:p>
          <a:p>
            <a:r>
              <a:rPr lang="ru-RU" sz="800" b="1" dirty="0" smtClean="0">
                <a:solidFill>
                  <a:schemeClr val="tx2"/>
                </a:solidFill>
              </a:rPr>
              <a:t>где:</a:t>
            </a:r>
          </a:p>
          <a:p>
            <a:pPr algn="just"/>
            <a:r>
              <a:rPr lang="ru-RU" sz="800" b="1" dirty="0" smtClean="0">
                <a:solidFill>
                  <a:schemeClr val="tx2"/>
                </a:solidFill>
              </a:rPr>
              <a:t>КР – количественная оценка по показателю «количество работников, перед которыми имеется задолженность по </a:t>
            </a:r>
            <a:r>
              <a:rPr lang="ru-RU" sz="800" b="1" dirty="0" err="1" smtClean="0">
                <a:solidFill>
                  <a:schemeClr val="tx2"/>
                </a:solidFill>
              </a:rPr>
              <a:t>зар</a:t>
            </a:r>
            <a:r>
              <a:rPr lang="ru-RU" sz="800" b="1" dirty="0" smtClean="0">
                <a:solidFill>
                  <a:schemeClr val="tx2"/>
                </a:solidFill>
              </a:rPr>
              <a:t>. плате, в разрезе ВЭД», в баллах</a:t>
            </a:r>
          </a:p>
          <a:p>
            <a:pPr algn="just"/>
            <a:r>
              <a:rPr lang="ru-RU" sz="800" b="1" dirty="0" smtClean="0">
                <a:solidFill>
                  <a:schemeClr val="tx2"/>
                </a:solidFill>
              </a:rPr>
              <a:t> СЗ - количественная оценка по показателю «сумма задолженности по </a:t>
            </a:r>
            <a:r>
              <a:rPr lang="ru-RU" sz="800" b="1" dirty="0" err="1" smtClean="0">
                <a:solidFill>
                  <a:schemeClr val="tx2"/>
                </a:solidFill>
              </a:rPr>
              <a:t>зар</a:t>
            </a:r>
            <a:r>
              <a:rPr lang="ru-RU" sz="800" b="1" dirty="0" smtClean="0">
                <a:solidFill>
                  <a:schemeClr val="tx2"/>
                </a:solidFill>
              </a:rPr>
              <a:t>. плате в разрезе ВЭД», в баллах</a:t>
            </a:r>
          </a:p>
          <a:p>
            <a:pPr algn="just"/>
            <a:r>
              <a:rPr lang="ru-RU" sz="800" b="1" dirty="0" smtClean="0">
                <a:solidFill>
                  <a:schemeClr val="tx2"/>
                </a:solidFill>
              </a:rPr>
              <a:t> ГЗ - количественная оценка по показателю «глубина задолженности по </a:t>
            </a:r>
            <a:r>
              <a:rPr lang="ru-RU" sz="800" b="1" dirty="0" err="1" smtClean="0">
                <a:solidFill>
                  <a:schemeClr val="tx2"/>
                </a:solidFill>
              </a:rPr>
              <a:t>зар</a:t>
            </a:r>
            <a:r>
              <a:rPr lang="ru-RU" sz="800" b="1" dirty="0" smtClean="0">
                <a:solidFill>
                  <a:schemeClr val="tx2"/>
                </a:solidFill>
              </a:rPr>
              <a:t>. плате в разрезе ВЭД», в баллах</a:t>
            </a:r>
          </a:p>
          <a:p>
            <a:pPr algn="just"/>
            <a:r>
              <a:rPr lang="ru-RU" sz="800" b="1" dirty="0" smtClean="0">
                <a:solidFill>
                  <a:schemeClr val="tx2"/>
                </a:solidFill>
              </a:rPr>
              <a:t>АП - количественная оценка по показателям «количество акций протеста» и «численность участников акций протеста», в баллах</a:t>
            </a:r>
            <a:endParaRPr lang="ru-RU" sz="800" b="1" dirty="0">
              <a:solidFill>
                <a:schemeClr val="tx2"/>
              </a:solidFill>
            </a:endParaRPr>
          </a:p>
        </p:txBody>
      </p:sp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9217" name="Picture 1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14447" y="5583267"/>
            <a:ext cx="1131903" cy="260680"/>
          </a:xfrm>
          <a:prstGeom prst="rect">
            <a:avLst/>
          </a:prstGeom>
          <a:noFill/>
        </p:spPr>
      </p:pic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0" y="8191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кругленный прямоугольник 5"/>
          <p:cNvSpPr/>
          <p:nvPr/>
        </p:nvSpPr>
        <p:spPr>
          <a:xfrm>
            <a:off x="428596" y="69804"/>
            <a:ext cx="8429685" cy="857256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Показатель масштаба распространения потенциальных негативных последствий в рамках случаев причинения вреда охраняемым законом ценностям </a:t>
            </a:r>
            <a:br>
              <a:rPr lang="ru-RU" b="1" dirty="0" smtClean="0">
                <a:solidFill>
                  <a:schemeClr val="bg1"/>
                </a:solidFill>
              </a:rPr>
            </a:br>
            <a:r>
              <a:rPr lang="ru-RU" b="1" dirty="0" smtClean="0">
                <a:solidFill>
                  <a:schemeClr val="bg1"/>
                </a:solidFill>
              </a:rPr>
              <a:t>в сфере труда (М)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4" name="Номер слайда 12"/>
          <p:cNvSpPr>
            <a:spLocks noGrp="1"/>
          </p:cNvSpPr>
          <p:nvPr>
            <p:ph type="sldNum" sz="quarter" idx="12"/>
          </p:nvPr>
        </p:nvSpPr>
        <p:spPr>
          <a:xfrm>
            <a:off x="8624942" y="6492875"/>
            <a:ext cx="519057" cy="365125"/>
          </a:xfrm>
        </p:spPr>
        <p:txBody>
          <a:bodyPr/>
          <a:lstStyle/>
          <a:p>
            <a:fld id="{FDD3F0E5-B220-44B0-AA11-17280CCD4891}" type="slidenum">
              <a:rPr lang="ru-RU" smtClean="0"/>
              <a:pPr/>
              <a:t>7</a:t>
            </a:fld>
            <a:endParaRPr lang="ru-RU" dirty="0"/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117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138" name="Rectangle 4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>
            <a:off x="44388" y="1092168"/>
            <a:ext cx="9143999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002060"/>
                </a:solidFill>
              </a:rPr>
              <a:t>Значения показателя масштаба распространения потенциальных негативных последствий в рамках случаев причинения вреда охраняемым законом ценностям в сфере труда (М) определяются в зависимости от среднесписочной численности работников, занятых у работодателя*:</a:t>
            </a:r>
          </a:p>
        </p:txBody>
      </p:sp>
      <p:sp>
        <p:nvSpPr>
          <p:cNvPr id="28" name="Скругленный прямоугольник 27"/>
          <p:cNvSpPr/>
          <p:nvPr/>
        </p:nvSpPr>
        <p:spPr>
          <a:xfrm rot="5400000">
            <a:off x="2416121" y="2149640"/>
            <a:ext cx="696969" cy="2811499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ot="10800000" vert="vert" wrap="square" anchor="ctr"/>
          <a:lstStyle/>
          <a:p>
            <a:pPr algn="ctr">
              <a:defRPr/>
            </a:pPr>
            <a:r>
              <a:rPr lang="ru-RU" sz="1400" dirty="0" smtClean="0">
                <a:solidFill>
                  <a:srgbClr val="002060"/>
                </a:solidFill>
                <a:ea typeface="Times New Roman" pitchFamily="18" charset="0"/>
                <a:cs typeface="Times New Roman" pitchFamily="18" charset="0"/>
              </a:rPr>
              <a:t>при среднесписочной численности работников </a:t>
            </a:r>
          </a:p>
          <a:p>
            <a:pPr algn="ctr">
              <a:defRPr/>
            </a:pPr>
            <a:r>
              <a:rPr lang="ru-RU" sz="1400" b="1" dirty="0" smtClean="0">
                <a:solidFill>
                  <a:srgbClr val="002060"/>
                </a:solidFill>
                <a:ea typeface="Times New Roman" pitchFamily="18" charset="0"/>
                <a:cs typeface="Times New Roman" pitchFamily="18" charset="0"/>
              </a:rPr>
              <a:t>от 200 до 499 человек</a:t>
            </a:r>
            <a:endParaRPr lang="ru-RU" sz="1400" b="1" dirty="0">
              <a:solidFill>
                <a:srgbClr val="002060"/>
              </a:solidFill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Скругленный прямоугольник 30"/>
          <p:cNvSpPr/>
          <p:nvPr/>
        </p:nvSpPr>
        <p:spPr>
          <a:xfrm rot="5400000">
            <a:off x="2416121" y="3082332"/>
            <a:ext cx="696969" cy="2811499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ot="10800000" vert="vert" wrap="square" anchor="ctr"/>
          <a:lstStyle/>
          <a:p>
            <a:pPr algn="ctr">
              <a:defRPr/>
            </a:pPr>
            <a:r>
              <a:rPr lang="ru-RU" sz="1400" dirty="0" smtClean="0">
                <a:solidFill>
                  <a:srgbClr val="002060"/>
                </a:solidFill>
                <a:ea typeface="Times New Roman" pitchFamily="18" charset="0"/>
                <a:cs typeface="Times New Roman" pitchFamily="18" charset="0"/>
              </a:rPr>
              <a:t>при среднесписочной численности работников </a:t>
            </a:r>
          </a:p>
          <a:p>
            <a:pPr algn="ctr">
              <a:defRPr/>
            </a:pPr>
            <a:r>
              <a:rPr lang="ru-RU" sz="1400" b="1" dirty="0" smtClean="0">
                <a:solidFill>
                  <a:srgbClr val="002060"/>
                </a:solidFill>
                <a:ea typeface="Times New Roman" pitchFamily="18" charset="0"/>
                <a:cs typeface="Times New Roman" pitchFamily="18" charset="0"/>
              </a:rPr>
              <a:t>от 500 до 999 человек</a:t>
            </a:r>
            <a:endParaRPr lang="ru-RU" sz="1400" b="1" dirty="0">
              <a:solidFill>
                <a:srgbClr val="002060"/>
              </a:solidFill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Скругленный прямоугольник 31"/>
          <p:cNvSpPr/>
          <p:nvPr/>
        </p:nvSpPr>
        <p:spPr>
          <a:xfrm rot="5400000">
            <a:off x="2416120" y="4015025"/>
            <a:ext cx="696971" cy="2811499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ot="10800000" vert="vert" wrap="square" anchor="ctr"/>
          <a:lstStyle/>
          <a:p>
            <a:pPr algn="ctr">
              <a:defRPr/>
            </a:pPr>
            <a:r>
              <a:rPr lang="ru-RU" sz="1400" dirty="0" smtClean="0">
                <a:solidFill>
                  <a:srgbClr val="002060"/>
                </a:solidFill>
                <a:ea typeface="Times New Roman" pitchFamily="18" charset="0"/>
                <a:cs typeface="Times New Roman" pitchFamily="18" charset="0"/>
              </a:rPr>
              <a:t>при среднесписочной численности работников </a:t>
            </a:r>
          </a:p>
          <a:p>
            <a:pPr algn="ctr">
              <a:defRPr/>
            </a:pPr>
            <a:r>
              <a:rPr lang="ru-RU" sz="1400" b="1" dirty="0" smtClean="0">
                <a:solidFill>
                  <a:srgbClr val="002060"/>
                </a:solidFill>
                <a:ea typeface="Times New Roman" pitchFamily="18" charset="0"/>
                <a:cs typeface="Times New Roman" pitchFamily="18" charset="0"/>
              </a:rPr>
              <a:t>от 1000 до 2499 человек</a:t>
            </a:r>
            <a:endParaRPr lang="ru-RU" sz="1400" b="1" dirty="0">
              <a:solidFill>
                <a:srgbClr val="002060"/>
              </a:solidFill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Скругленный прямоугольник 32"/>
          <p:cNvSpPr/>
          <p:nvPr/>
        </p:nvSpPr>
        <p:spPr>
          <a:xfrm rot="5400000">
            <a:off x="2416120" y="1216947"/>
            <a:ext cx="696971" cy="2811499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ot="10800000" vert="vert" wrap="square" anchor="ctr"/>
          <a:lstStyle/>
          <a:p>
            <a:pPr algn="ctr">
              <a:defRPr/>
            </a:pPr>
            <a:r>
              <a:rPr lang="ru-RU" sz="1400" dirty="0" smtClean="0">
                <a:solidFill>
                  <a:srgbClr val="002060"/>
                </a:solidFill>
                <a:ea typeface="Times New Roman" pitchFamily="18" charset="0"/>
                <a:cs typeface="Times New Roman" pitchFamily="18" charset="0"/>
              </a:rPr>
              <a:t>при среднесписочной численности работников </a:t>
            </a:r>
          </a:p>
          <a:p>
            <a:pPr algn="ctr">
              <a:defRPr/>
            </a:pPr>
            <a:r>
              <a:rPr lang="ru-RU" sz="1400" b="1" dirty="0" smtClean="0">
                <a:solidFill>
                  <a:srgbClr val="002060"/>
                </a:solidFill>
                <a:ea typeface="Times New Roman" pitchFamily="18" charset="0"/>
                <a:cs typeface="Times New Roman" pitchFamily="18" charset="0"/>
              </a:rPr>
              <a:t>менее 200 человек</a:t>
            </a:r>
            <a:endParaRPr lang="ru-RU" sz="1400" b="1" dirty="0">
              <a:solidFill>
                <a:srgbClr val="002060"/>
              </a:solidFill>
            </a:endParaRPr>
          </a:p>
        </p:txBody>
      </p:sp>
      <p:sp>
        <p:nvSpPr>
          <p:cNvPr id="40" name="Скругленный прямоугольник 39"/>
          <p:cNvSpPr/>
          <p:nvPr/>
        </p:nvSpPr>
        <p:spPr>
          <a:xfrm rot="5400000">
            <a:off x="6176961" y="2119573"/>
            <a:ext cx="696969" cy="2811499"/>
          </a:xfrm>
          <a:prstGeom prst="round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10800000" vert="vert" wrap="square" anchor="ctr"/>
          <a:lstStyle/>
          <a:p>
            <a:pPr algn="ctr">
              <a:defRPr/>
            </a:pPr>
            <a:r>
              <a:rPr lang="ru-RU" sz="2400" b="1" dirty="0" smtClean="0">
                <a:solidFill>
                  <a:srgbClr val="002060"/>
                </a:solidFill>
                <a:ea typeface="Times New Roman" pitchFamily="18" charset="0"/>
                <a:cs typeface="Times New Roman" pitchFamily="18" charset="0"/>
              </a:rPr>
              <a:t>0,7</a:t>
            </a:r>
          </a:p>
        </p:txBody>
      </p:sp>
      <p:sp>
        <p:nvSpPr>
          <p:cNvPr id="41" name="Скругленный прямоугольник 40"/>
          <p:cNvSpPr/>
          <p:nvPr/>
        </p:nvSpPr>
        <p:spPr>
          <a:xfrm rot="5400000">
            <a:off x="6176961" y="3052265"/>
            <a:ext cx="696969" cy="2811499"/>
          </a:xfrm>
          <a:prstGeom prst="round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10800000" vert="vert" wrap="square" anchor="ctr"/>
          <a:lstStyle/>
          <a:p>
            <a:pPr algn="ctr">
              <a:defRPr/>
            </a:pPr>
            <a:r>
              <a:rPr lang="ru-RU" sz="2400" b="1" dirty="0" smtClean="0">
                <a:solidFill>
                  <a:srgbClr val="002060"/>
                </a:solidFill>
                <a:ea typeface="Times New Roman" pitchFamily="18" charset="0"/>
                <a:cs typeface="Times New Roman" pitchFamily="18" charset="0"/>
              </a:rPr>
              <a:t>1,0</a:t>
            </a:r>
          </a:p>
        </p:txBody>
      </p:sp>
      <p:sp>
        <p:nvSpPr>
          <p:cNvPr id="42" name="Скругленный прямоугольник 41"/>
          <p:cNvSpPr/>
          <p:nvPr/>
        </p:nvSpPr>
        <p:spPr>
          <a:xfrm rot="5400000">
            <a:off x="6176960" y="3984958"/>
            <a:ext cx="696971" cy="2811499"/>
          </a:xfrm>
          <a:prstGeom prst="round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10800000" vert="vert" wrap="square" anchor="ctr"/>
          <a:lstStyle/>
          <a:p>
            <a:pPr algn="ctr">
              <a:defRPr/>
            </a:pPr>
            <a:r>
              <a:rPr lang="ru-RU" sz="2400" b="1" dirty="0" smtClean="0">
                <a:solidFill>
                  <a:srgbClr val="002060"/>
                </a:solidFill>
                <a:ea typeface="Times New Roman" pitchFamily="18" charset="0"/>
                <a:cs typeface="Times New Roman" pitchFamily="18" charset="0"/>
              </a:rPr>
              <a:t>1,5</a:t>
            </a:r>
          </a:p>
        </p:txBody>
      </p:sp>
      <p:sp>
        <p:nvSpPr>
          <p:cNvPr id="43" name="Скругленный прямоугольник 42"/>
          <p:cNvSpPr/>
          <p:nvPr/>
        </p:nvSpPr>
        <p:spPr>
          <a:xfrm rot="5400000">
            <a:off x="6176960" y="1186880"/>
            <a:ext cx="696971" cy="2811499"/>
          </a:xfrm>
          <a:prstGeom prst="round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10800000" vert="vert" wrap="square" anchor="ctr"/>
          <a:lstStyle/>
          <a:p>
            <a:pPr algn="ctr">
              <a:defRPr/>
            </a:pPr>
            <a:r>
              <a:rPr lang="ru-RU" sz="2400" b="1" dirty="0" smtClean="0">
                <a:solidFill>
                  <a:srgbClr val="002060"/>
                </a:solidFill>
                <a:ea typeface="Times New Roman" pitchFamily="18" charset="0"/>
                <a:cs typeface="Times New Roman" pitchFamily="18" charset="0"/>
              </a:rPr>
              <a:t>0,5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45" name="Стрелка вправо 44"/>
          <p:cNvSpPr/>
          <p:nvPr/>
        </p:nvSpPr>
        <p:spPr>
          <a:xfrm>
            <a:off x="4279896" y="2463222"/>
            <a:ext cx="693747" cy="292104"/>
          </a:xfrm>
          <a:prstGeom prst="rightArrow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800">
              <a:solidFill>
                <a:schemeClr val="bg1"/>
              </a:solidFill>
            </a:endParaRPr>
          </a:p>
        </p:txBody>
      </p:sp>
      <p:sp>
        <p:nvSpPr>
          <p:cNvPr id="46" name="Стрелка вправо 45"/>
          <p:cNvSpPr/>
          <p:nvPr/>
        </p:nvSpPr>
        <p:spPr>
          <a:xfrm>
            <a:off x="4279896" y="3412560"/>
            <a:ext cx="693747" cy="292104"/>
          </a:xfrm>
          <a:prstGeom prst="rightArrow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800">
              <a:solidFill>
                <a:schemeClr val="bg1"/>
              </a:solidFill>
            </a:endParaRPr>
          </a:p>
        </p:txBody>
      </p:sp>
      <p:sp>
        <p:nvSpPr>
          <p:cNvPr id="47" name="Стрелка вправо 46"/>
          <p:cNvSpPr/>
          <p:nvPr/>
        </p:nvSpPr>
        <p:spPr>
          <a:xfrm>
            <a:off x="4279896" y="4325385"/>
            <a:ext cx="693747" cy="292104"/>
          </a:xfrm>
          <a:prstGeom prst="rightArrow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800">
              <a:solidFill>
                <a:schemeClr val="bg1"/>
              </a:solidFill>
            </a:endParaRPr>
          </a:p>
        </p:txBody>
      </p:sp>
      <p:sp>
        <p:nvSpPr>
          <p:cNvPr id="48" name="Стрелка вправо 47"/>
          <p:cNvSpPr/>
          <p:nvPr/>
        </p:nvSpPr>
        <p:spPr>
          <a:xfrm>
            <a:off x="4279896" y="5238210"/>
            <a:ext cx="693747" cy="292104"/>
          </a:xfrm>
          <a:prstGeom prst="rightArrow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800">
              <a:solidFill>
                <a:schemeClr val="bg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36490" y="6496092"/>
            <a:ext cx="59881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b="1" dirty="0" smtClean="0"/>
              <a:t>* - интервалы значений для выделения групп определены на основе приказа Росстата от 07.09.2012 г. № 487 </a:t>
            </a:r>
            <a:br>
              <a:rPr lang="ru-RU" sz="800" b="1" dirty="0" smtClean="0"/>
            </a:br>
            <a:r>
              <a:rPr lang="ru-RU" sz="800" b="1" dirty="0" smtClean="0"/>
              <a:t>«Об утверждении Методологических положений по организации выборочного обследования качества статистического регистра» </a:t>
            </a:r>
            <a:endParaRPr lang="ru-RU" sz="800" b="1" dirty="0"/>
          </a:p>
        </p:txBody>
      </p:sp>
    </p:spTree>
    <p:extLst>
      <p:ext uri="{BB962C8B-B14F-4D97-AF65-F5344CB8AC3E}">
        <p14:creationId xmlns:p14="http://schemas.microsoft.com/office/powerpoint/2010/main" val="4245161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Скругленный прямоугольник 88"/>
          <p:cNvSpPr/>
          <p:nvPr/>
        </p:nvSpPr>
        <p:spPr>
          <a:xfrm>
            <a:off x="482544" y="3355974"/>
            <a:ext cx="2190781" cy="1204928"/>
          </a:xfrm>
          <a:prstGeom prst="roundRect">
            <a:avLst/>
          </a:prstGeom>
          <a:solidFill>
            <a:srgbClr val="E7EFF9"/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ts val="1700"/>
              </a:lnSpc>
            </a:pPr>
            <a:endParaRPr lang="ru-RU" sz="1200" dirty="0" smtClean="0">
              <a:solidFill>
                <a:schemeClr val="tx2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3F0E5-B220-44B0-AA11-17280CCD4891}" type="slidenum">
              <a:rPr lang="ru-RU" smtClean="0"/>
              <a:pPr/>
              <a:t>8</a:t>
            </a:fld>
            <a:endParaRPr lang="ru-RU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28596" y="69804"/>
            <a:ext cx="8429685" cy="857256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Показатель вероятности нарушений обязательных требований при осуществлении определенного вида деятельности (</a:t>
            </a:r>
            <a:r>
              <a:rPr lang="ru-RU" b="1" dirty="0" err="1" smtClean="0">
                <a:solidFill>
                  <a:schemeClr val="bg1"/>
                </a:solidFill>
              </a:rPr>
              <a:t>Кв</a:t>
            </a:r>
            <a:r>
              <a:rPr lang="ru-RU" b="1" dirty="0" smtClean="0">
                <a:solidFill>
                  <a:schemeClr val="bg1"/>
                </a:solidFill>
              </a:rPr>
              <a:t>)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84188" y="3684591"/>
            <a:ext cx="1453390" cy="584206"/>
          </a:xfrm>
          <a:prstGeom prst="rect">
            <a:avLst/>
          </a:prstGeom>
          <a:noFill/>
        </p:spPr>
      </p:pic>
      <p:sp>
        <p:nvSpPr>
          <p:cNvPr id="178" name="Прямоугольник 177"/>
          <p:cNvSpPr/>
          <p:nvPr/>
        </p:nvSpPr>
        <p:spPr>
          <a:xfrm>
            <a:off x="299979" y="4706955"/>
            <a:ext cx="2628936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b="1" dirty="0" err="1" smtClean="0">
                <a:solidFill>
                  <a:srgbClr val="002060"/>
                </a:solidFill>
              </a:rPr>
              <a:t>Чн</a:t>
            </a:r>
            <a:r>
              <a:rPr lang="ru-RU" sz="1400" dirty="0" smtClean="0">
                <a:solidFill>
                  <a:srgbClr val="002060"/>
                </a:solidFill>
              </a:rPr>
              <a:t> – показатель частоты нарушений на одну проверку при осуществлении определенного вида деятельности</a:t>
            </a:r>
          </a:p>
          <a:p>
            <a:pPr algn="just"/>
            <a:r>
              <a:rPr lang="ru-RU" sz="1400" b="1" dirty="0" err="1" smtClean="0">
                <a:solidFill>
                  <a:srgbClr val="002060"/>
                </a:solidFill>
              </a:rPr>
              <a:t>i</a:t>
            </a:r>
            <a:r>
              <a:rPr lang="ru-RU" sz="1400" dirty="0" smtClean="0">
                <a:solidFill>
                  <a:srgbClr val="002060"/>
                </a:solidFill>
              </a:rPr>
              <a:t> – вид экономической деятельности</a:t>
            </a:r>
          </a:p>
          <a:p>
            <a:pPr algn="just"/>
            <a:r>
              <a:rPr lang="ru-RU" sz="1400" b="1" dirty="0" err="1" smtClean="0">
                <a:solidFill>
                  <a:srgbClr val="002060"/>
                </a:solidFill>
              </a:rPr>
              <a:t>k</a:t>
            </a:r>
            <a:r>
              <a:rPr lang="ru-RU" sz="1400" dirty="0" smtClean="0">
                <a:solidFill>
                  <a:srgbClr val="002060"/>
                </a:solidFill>
              </a:rPr>
              <a:t> – общее количество видов экономической деятельности</a:t>
            </a:r>
            <a:endParaRPr lang="ru-RU" sz="1400" dirty="0">
              <a:solidFill>
                <a:srgbClr val="002060"/>
              </a:solidFill>
            </a:endParaRPr>
          </a:p>
        </p:txBody>
      </p:sp>
      <p:graphicFrame>
        <p:nvGraphicFramePr>
          <p:cNvPr id="56" name="Таблица 5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0400505"/>
              </p:ext>
            </p:extLst>
          </p:nvPr>
        </p:nvGraphicFramePr>
        <p:xfrm>
          <a:off x="3294045" y="1074433"/>
          <a:ext cx="5330898" cy="5568326"/>
        </p:xfrm>
        <a:graphic>
          <a:graphicData uri="http://schemas.openxmlformats.org/drawingml/2006/table">
            <a:tbl>
              <a:tblPr>
                <a:tableStyleId>{22838BEF-8BB2-4498-84A7-C5851F593DF1}</a:tableStyleId>
              </a:tblPr>
              <a:tblGrid>
                <a:gridCol w="3983528"/>
                <a:gridCol w="1347370"/>
              </a:tblGrid>
              <a:tr h="91282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000" b="1" dirty="0">
                          <a:solidFill>
                            <a:schemeClr val="bg1"/>
                          </a:solidFill>
                        </a:rPr>
                        <a:t>Наименование вида деятельности</a:t>
                      </a:r>
                      <a:endParaRPr lang="ru-RU" sz="1050" b="1" dirty="0">
                        <a:solidFill>
                          <a:schemeClr val="bg1"/>
                        </a:solidFill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23004" marR="23004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000" b="1" dirty="0">
                          <a:solidFill>
                            <a:schemeClr val="bg1"/>
                          </a:solidFill>
                        </a:rPr>
                        <a:t>Показатель частоты нарушений на одну проверку (вероятности нарушений обязательных требований</a:t>
                      </a:r>
                      <a:r>
                        <a:rPr lang="ru-RU" sz="1000" b="1" dirty="0" smtClean="0">
                          <a:solidFill>
                            <a:schemeClr val="bg1"/>
                          </a:solidFill>
                        </a:rPr>
                        <a:t>)</a:t>
                      </a:r>
                      <a:endParaRPr lang="ru-RU" sz="1050" b="1" dirty="0">
                        <a:solidFill>
                          <a:schemeClr val="bg1"/>
                        </a:solidFill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23004" marR="23004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72337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100" dirty="0"/>
                        <a:t>Сельское, лесное хозяйство, охота, рыболовство и рыбоводство (</a:t>
                      </a:r>
                      <a:r>
                        <a:rPr lang="en-US" sz="1100" dirty="0"/>
                        <a:t>A</a:t>
                      </a:r>
                      <a:r>
                        <a:rPr lang="ru-RU" sz="1100" dirty="0"/>
                        <a:t>)</a:t>
                      </a:r>
                      <a:endParaRPr lang="ru-RU" sz="1200" dirty="0"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23004" marR="2300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smtClean="0"/>
                        <a:t>0</a:t>
                      </a:r>
                      <a:r>
                        <a:rPr lang="ru-RU" sz="1100" dirty="0" smtClean="0"/>
                        <a:t>,0</a:t>
                      </a:r>
                      <a:r>
                        <a:rPr lang="en-US" sz="1100" dirty="0" smtClean="0"/>
                        <a:t>9</a:t>
                      </a:r>
                      <a:r>
                        <a:rPr lang="ru-RU" sz="1100" dirty="0" smtClean="0"/>
                        <a:t>2</a:t>
                      </a:r>
                      <a:endParaRPr lang="ru-RU" sz="1200" dirty="0"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23004" marR="23004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100" dirty="0"/>
                        <a:t>Добыча полезных ископаемых (</a:t>
                      </a:r>
                      <a:r>
                        <a:rPr lang="en-US" sz="1100" dirty="0"/>
                        <a:t>B</a:t>
                      </a:r>
                      <a:r>
                        <a:rPr lang="ru-RU" sz="1100" dirty="0"/>
                        <a:t>)</a:t>
                      </a:r>
                      <a:endParaRPr lang="ru-RU" sz="1200" dirty="0"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23004" marR="2300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/>
                        <a:t>0,077</a:t>
                      </a:r>
                      <a:endParaRPr lang="ru-RU" sz="1200" dirty="0"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23004" marR="23004" marT="0" marB="0" anchor="ctr"/>
                </a:tc>
              </a:tr>
              <a:tr h="145178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100" dirty="0"/>
                        <a:t>Обрабатывающие производства</a:t>
                      </a:r>
                      <a:r>
                        <a:rPr lang="en-US" sz="1100" dirty="0"/>
                        <a:t> (C)</a:t>
                      </a:r>
                      <a:endParaRPr lang="ru-RU" sz="1200" dirty="0"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23004" marR="2300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/>
                        <a:t>0,062</a:t>
                      </a:r>
                      <a:endParaRPr lang="ru-RU" sz="1200" dirty="0"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23004" marR="23004" marT="0" marB="0" anchor="ctr"/>
                </a:tc>
              </a:tr>
              <a:tr h="238872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100" dirty="0"/>
                        <a:t>Обеспечение электрической энергией, газом и паром, кондиционирование воздуха (</a:t>
                      </a:r>
                      <a:r>
                        <a:rPr lang="en-US" sz="1100" dirty="0"/>
                        <a:t>D</a:t>
                      </a:r>
                      <a:r>
                        <a:rPr lang="ru-RU" sz="1100" dirty="0"/>
                        <a:t>)</a:t>
                      </a:r>
                      <a:endParaRPr lang="ru-RU" sz="1200" dirty="0"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23004" marR="2300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/>
                        <a:t>0,062</a:t>
                      </a:r>
                      <a:endParaRPr lang="ru-RU" sz="1200" dirty="0"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23004" marR="23004" marT="0" marB="0" anchor="ctr"/>
                </a:tc>
              </a:tr>
              <a:tr h="216574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100" dirty="0"/>
                        <a:t>Водоснабжение, водоотведение, организация сбора и утилизации отходов, деятельность по ликвидации загрязнений (</a:t>
                      </a:r>
                      <a:r>
                        <a:rPr lang="en-US" sz="1100" dirty="0"/>
                        <a:t>E</a:t>
                      </a:r>
                      <a:r>
                        <a:rPr lang="ru-RU" sz="1100" dirty="0"/>
                        <a:t>)</a:t>
                      </a:r>
                      <a:endParaRPr lang="ru-RU" sz="1200" dirty="0"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23004" marR="2300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/>
                        <a:t>0,046</a:t>
                      </a:r>
                      <a:endParaRPr lang="ru-RU" sz="1200" dirty="0"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23004" marR="23004" marT="0" marB="0" anchor="ctr"/>
                </a:tc>
              </a:tr>
              <a:tr h="172231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100" dirty="0"/>
                        <a:t>Строительство (</a:t>
                      </a:r>
                      <a:r>
                        <a:rPr lang="en-US" sz="1100" dirty="0"/>
                        <a:t>F</a:t>
                      </a:r>
                      <a:r>
                        <a:rPr lang="ru-RU" sz="1100" dirty="0"/>
                        <a:t>)</a:t>
                      </a:r>
                      <a:endParaRPr lang="ru-RU" sz="1200" dirty="0"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23004" marR="2300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/>
                        <a:t>0,069</a:t>
                      </a:r>
                      <a:endParaRPr lang="ru-RU" sz="1200" dirty="0"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23004" marR="23004" marT="0" marB="0" anchor="ctr"/>
                </a:tc>
              </a:tr>
              <a:tr h="218759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100" dirty="0"/>
                        <a:t>Торговля оптовая и розничная, ремонт автотранспортных средств и мотоциклов (</a:t>
                      </a:r>
                      <a:r>
                        <a:rPr lang="en-US" sz="1100" dirty="0"/>
                        <a:t>G</a:t>
                      </a:r>
                      <a:r>
                        <a:rPr lang="ru-RU" sz="1100" dirty="0"/>
                        <a:t>)</a:t>
                      </a:r>
                      <a:endParaRPr lang="ru-RU" sz="1200" dirty="0"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23004" marR="2300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/>
                        <a:t>0,054</a:t>
                      </a:r>
                      <a:endParaRPr lang="ru-RU" sz="1200" dirty="0"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23004" marR="23004" marT="0" marB="0" anchor="ctr"/>
                </a:tc>
              </a:tr>
              <a:tr h="172231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100" dirty="0"/>
                        <a:t>Транспортировка и хранение (</a:t>
                      </a:r>
                      <a:r>
                        <a:rPr lang="en-US" sz="1100" dirty="0"/>
                        <a:t>H</a:t>
                      </a:r>
                      <a:r>
                        <a:rPr lang="ru-RU" sz="1100" dirty="0"/>
                        <a:t>)</a:t>
                      </a:r>
                      <a:endParaRPr lang="ru-RU" sz="1200" dirty="0"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23004" marR="2300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/>
                        <a:t>0,046</a:t>
                      </a:r>
                      <a:endParaRPr lang="ru-RU" sz="1200" dirty="0"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23004" marR="23004" marT="0" marB="0" anchor="ctr"/>
                </a:tc>
              </a:tr>
              <a:tr h="22897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100" dirty="0"/>
                        <a:t>Деятельность гостиниц и предприятий общественного питания (</a:t>
                      </a:r>
                      <a:r>
                        <a:rPr lang="en-US" sz="1100" dirty="0"/>
                        <a:t>I</a:t>
                      </a:r>
                      <a:r>
                        <a:rPr lang="ru-RU" sz="1100" dirty="0"/>
                        <a:t>)</a:t>
                      </a:r>
                      <a:endParaRPr lang="ru-RU" sz="1200" dirty="0"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23004" marR="2300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/>
                        <a:t>0,069</a:t>
                      </a:r>
                      <a:endParaRPr lang="ru-RU" sz="1200" dirty="0"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23004" marR="23004" marT="0" marB="0" anchor="ctr"/>
                </a:tc>
              </a:tr>
              <a:tr h="109539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100" dirty="0"/>
                        <a:t>Деятельность в области информации и связи (</a:t>
                      </a:r>
                      <a:r>
                        <a:rPr lang="en-US" sz="1100" dirty="0"/>
                        <a:t>J</a:t>
                      </a:r>
                      <a:r>
                        <a:rPr lang="ru-RU" sz="1100" dirty="0"/>
                        <a:t>)</a:t>
                      </a:r>
                      <a:endParaRPr lang="ru-RU" sz="1200" dirty="0"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23004" marR="2300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/>
                        <a:t>0,046</a:t>
                      </a:r>
                      <a:endParaRPr lang="ru-RU" sz="1200" dirty="0"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23004" marR="23004" marT="0" marB="0" anchor="ctr"/>
                </a:tc>
              </a:tr>
              <a:tr h="9119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100" dirty="0"/>
                        <a:t>Деятельность финансовая и страховая (</a:t>
                      </a:r>
                      <a:r>
                        <a:rPr lang="en-US" sz="1100" dirty="0"/>
                        <a:t>K</a:t>
                      </a:r>
                      <a:r>
                        <a:rPr lang="ru-RU" sz="1100" dirty="0"/>
                        <a:t>)</a:t>
                      </a:r>
                      <a:endParaRPr lang="ru-RU" sz="1200" dirty="0"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23004" marR="2300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/>
                        <a:t>0,077</a:t>
                      </a:r>
                      <a:endParaRPr lang="ru-RU" sz="1200" dirty="0"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23004" marR="23004" marT="0" marB="0" anchor="ctr"/>
                </a:tc>
              </a:tr>
              <a:tr h="8411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100" dirty="0"/>
                        <a:t>Деятельность по операциям с недвижимым имуществом (</a:t>
                      </a:r>
                      <a:r>
                        <a:rPr lang="en-US" sz="1100" dirty="0"/>
                        <a:t>L</a:t>
                      </a:r>
                      <a:r>
                        <a:rPr lang="ru-RU" sz="1100" dirty="0"/>
                        <a:t>)</a:t>
                      </a:r>
                      <a:endParaRPr lang="ru-RU" sz="1200" dirty="0"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23004" marR="2300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/>
                        <a:t>0,046</a:t>
                      </a:r>
                      <a:endParaRPr lang="ru-RU" sz="1200" dirty="0"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23004" marR="23004" marT="0" marB="0" anchor="ctr"/>
                </a:tc>
              </a:tr>
              <a:tr h="31752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100" dirty="0"/>
                        <a:t>Деятельность профессиональная, научная и техническая (</a:t>
                      </a:r>
                      <a:r>
                        <a:rPr lang="en-US" sz="1100" dirty="0"/>
                        <a:t>M</a:t>
                      </a:r>
                      <a:r>
                        <a:rPr lang="ru-RU" sz="1100" dirty="0"/>
                        <a:t>)</a:t>
                      </a:r>
                      <a:endParaRPr lang="ru-RU" sz="1200" dirty="0"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23004" marR="2300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/>
                        <a:t>0,015</a:t>
                      </a:r>
                      <a:endParaRPr lang="ru-RU" sz="1200" dirty="0"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23004" marR="23004" marT="0" marB="0" anchor="ctr"/>
                </a:tc>
              </a:tr>
              <a:tr h="198472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100" dirty="0"/>
                        <a:t>Деятельность административная и сопутствующие дополнительные услуги (</a:t>
                      </a:r>
                      <a:r>
                        <a:rPr lang="en-US" sz="1100" dirty="0"/>
                        <a:t>N</a:t>
                      </a:r>
                      <a:r>
                        <a:rPr lang="ru-RU" sz="1100" dirty="0"/>
                        <a:t>)</a:t>
                      </a:r>
                      <a:endParaRPr lang="ru-RU" sz="1200" dirty="0"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23004" marR="2300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/>
                        <a:t>0,015</a:t>
                      </a:r>
                      <a:endParaRPr lang="ru-RU" sz="1200" dirty="0"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23004" marR="23004" marT="0" marB="0" anchor="ctr"/>
                </a:tc>
              </a:tr>
              <a:tr h="156448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100" dirty="0"/>
                        <a:t>Государственное управление и обеспечение военной безопасности, социальное обеспечение (</a:t>
                      </a:r>
                      <a:r>
                        <a:rPr lang="en-US" sz="1100" dirty="0"/>
                        <a:t>O</a:t>
                      </a:r>
                      <a:r>
                        <a:rPr lang="ru-RU" sz="1100" dirty="0"/>
                        <a:t>)</a:t>
                      </a:r>
                      <a:endParaRPr lang="ru-RU" sz="1200" dirty="0"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23004" marR="2300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/>
                        <a:t>0,023</a:t>
                      </a:r>
                      <a:endParaRPr lang="ru-RU" sz="1200" dirty="0"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23004" marR="23004" marT="0" marB="0" anchor="ctr"/>
                </a:tc>
              </a:tr>
              <a:tr h="51731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100" dirty="0"/>
                        <a:t>Образование (</a:t>
                      </a:r>
                      <a:r>
                        <a:rPr lang="en-US" sz="1100" dirty="0"/>
                        <a:t>P</a:t>
                      </a:r>
                      <a:r>
                        <a:rPr lang="ru-RU" sz="1100" dirty="0"/>
                        <a:t>)</a:t>
                      </a:r>
                      <a:endParaRPr lang="ru-RU" sz="1200" dirty="0"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23004" marR="2300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/>
                        <a:t>0,062</a:t>
                      </a:r>
                      <a:endParaRPr lang="ru-RU" sz="1200" dirty="0"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23004" marR="23004" marT="0" marB="0" anchor="ctr"/>
                </a:tc>
              </a:tr>
              <a:tr h="224774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100"/>
                        <a:t>Деятельность в области здравоохранения и социальных услуг (</a:t>
                      </a:r>
                      <a:r>
                        <a:rPr lang="en-US" sz="1100"/>
                        <a:t>Q</a:t>
                      </a:r>
                      <a:r>
                        <a:rPr lang="ru-RU" sz="1100"/>
                        <a:t>)</a:t>
                      </a:r>
                      <a:endParaRPr lang="ru-RU" sz="1200"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23004" marR="2300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/>
                        <a:t>0,069</a:t>
                      </a:r>
                      <a:endParaRPr lang="ru-RU" sz="1200" dirty="0"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23004" marR="23004" marT="0" marB="0" anchor="ctr"/>
                </a:tc>
              </a:tr>
              <a:tr h="119626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100"/>
                        <a:t>Деятельность в области культуры, спорта, организации досуга и развлечений (</a:t>
                      </a:r>
                      <a:r>
                        <a:rPr lang="en-US" sz="1100"/>
                        <a:t>R</a:t>
                      </a:r>
                      <a:r>
                        <a:rPr lang="ru-RU" sz="1100"/>
                        <a:t>)</a:t>
                      </a:r>
                      <a:endParaRPr lang="ru-RU" sz="1200"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23004" marR="2300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/>
                        <a:t>0,015</a:t>
                      </a:r>
                      <a:endParaRPr lang="ru-RU" sz="1200" dirty="0"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23004" marR="23004" marT="0" marB="0" anchor="ctr"/>
                </a:tc>
              </a:tr>
              <a:tr h="13779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100"/>
                        <a:t>Предоставление прочих видов услуг (</a:t>
                      </a:r>
                      <a:r>
                        <a:rPr lang="en-US" sz="1100"/>
                        <a:t>S</a:t>
                      </a:r>
                      <a:r>
                        <a:rPr lang="ru-RU" sz="1100"/>
                        <a:t>)</a:t>
                      </a:r>
                      <a:endParaRPr lang="ru-RU" sz="1200"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23004" marR="2300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/>
                        <a:t>0,054</a:t>
                      </a:r>
                      <a:endParaRPr lang="ru-RU" sz="1200" dirty="0"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23004" marR="23004" marT="0" marB="0" anchor="ctr"/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299980" y="1055655"/>
            <a:ext cx="273847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400" b="1" dirty="0" smtClean="0">
                <a:solidFill>
                  <a:schemeClr val="tx2"/>
                </a:solidFill>
              </a:rPr>
              <a:t>Показатель </a:t>
            </a:r>
            <a:r>
              <a:rPr lang="ru-RU" sz="1400" b="1" dirty="0" err="1" smtClean="0">
                <a:solidFill>
                  <a:schemeClr val="tx2"/>
                </a:solidFill>
              </a:rPr>
              <a:t>Кв</a:t>
            </a:r>
            <a:r>
              <a:rPr lang="ru-RU" sz="1400" b="1" dirty="0" smtClean="0">
                <a:solidFill>
                  <a:schemeClr val="tx2"/>
                </a:solidFill>
              </a:rPr>
              <a:t>  отражает удельный вес нарушений, выявляемых в среднем в ходе одной проверки, по отдельному виду экономической деятельности по отношению к другим видам экономической деятельности.</a:t>
            </a:r>
          </a:p>
          <a:p>
            <a:pPr algn="just"/>
            <a:r>
              <a:rPr lang="ru-RU" sz="1400" b="1" dirty="0" smtClean="0">
                <a:solidFill>
                  <a:schemeClr val="tx2"/>
                </a:solidFill>
              </a:rPr>
              <a:t>Определяется на основании данных о частоте нарушений</a:t>
            </a:r>
            <a:endParaRPr lang="ru-RU" sz="1400" b="1" dirty="0">
              <a:solidFill>
                <a:schemeClr val="tx2"/>
              </a:solidFill>
            </a:endParaRPr>
          </a:p>
        </p:txBody>
      </p:sp>
      <p:sp>
        <p:nvSpPr>
          <p:cNvPr id="11" name="Номер слайда 12"/>
          <p:cNvSpPr txBox="1">
            <a:spLocks/>
          </p:cNvSpPr>
          <p:nvPr/>
        </p:nvSpPr>
        <p:spPr>
          <a:xfrm>
            <a:off x="8624942" y="6520259"/>
            <a:ext cx="51905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DD3F0E5-B220-44B0-AA11-17280CCD4891}" type="slidenum">
              <a:rPr lang="ru-RU" smtClean="0"/>
              <a:pPr/>
              <a:t>8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Скругленный прямоугольник 88"/>
          <p:cNvSpPr/>
          <p:nvPr/>
        </p:nvSpPr>
        <p:spPr>
          <a:xfrm>
            <a:off x="359532" y="1092168"/>
            <a:ext cx="8462745" cy="985851"/>
          </a:xfrm>
          <a:prstGeom prst="roundRect">
            <a:avLst/>
          </a:prstGeom>
          <a:solidFill>
            <a:srgbClr val="E7EFF9"/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ts val="1700"/>
              </a:lnSpc>
            </a:pPr>
            <a:endParaRPr lang="ru-RU" sz="1200" dirty="0" smtClean="0">
              <a:solidFill>
                <a:schemeClr val="tx2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3F0E5-B220-44B0-AA11-17280CCD4891}" type="slidenum">
              <a:rPr lang="ru-RU" smtClean="0"/>
              <a:pPr/>
              <a:t>9</a:t>
            </a:fld>
            <a:endParaRPr lang="ru-RU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59532" y="69804"/>
            <a:ext cx="8429685" cy="857256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bg1"/>
                </a:solidFill>
              </a:rPr>
              <a:t>Коэффициент устойчивости добросовестного поведения работодателей (Ку)</a:t>
            </a: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9" name="Скругленный прямоугольник 128"/>
          <p:cNvSpPr/>
          <p:nvPr/>
        </p:nvSpPr>
        <p:spPr>
          <a:xfrm>
            <a:off x="467544" y="1376772"/>
            <a:ext cx="547695" cy="365128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Ку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30" name="Равно 129"/>
          <p:cNvSpPr/>
          <p:nvPr/>
        </p:nvSpPr>
        <p:spPr>
          <a:xfrm>
            <a:off x="1043608" y="1482748"/>
            <a:ext cx="223818" cy="146052"/>
          </a:xfrm>
          <a:prstGeom prst="mathEqual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800">
              <a:solidFill>
                <a:schemeClr val="bg1"/>
              </a:solidFill>
            </a:endParaRPr>
          </a:p>
        </p:txBody>
      </p:sp>
      <p:sp>
        <p:nvSpPr>
          <p:cNvPr id="132" name="Скругленный прямоугольник 131"/>
          <p:cNvSpPr/>
          <p:nvPr/>
        </p:nvSpPr>
        <p:spPr>
          <a:xfrm>
            <a:off x="1259633" y="1376771"/>
            <a:ext cx="396044" cy="390885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1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36" name="Скругленный прямоугольник 135"/>
          <p:cNvSpPr/>
          <p:nvPr/>
        </p:nvSpPr>
        <p:spPr>
          <a:xfrm>
            <a:off x="1907704" y="1376772"/>
            <a:ext cx="493943" cy="36156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>
                <a:solidFill>
                  <a:schemeClr val="bg1"/>
                </a:solidFill>
              </a:rPr>
              <a:t>Кн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38" name="Скругленный прямоугольник 137"/>
          <p:cNvSpPr/>
          <p:nvPr/>
        </p:nvSpPr>
        <p:spPr>
          <a:xfrm>
            <a:off x="2699792" y="1386313"/>
            <a:ext cx="547695" cy="365128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>
                <a:solidFill>
                  <a:schemeClr val="bg1"/>
                </a:solidFill>
              </a:rPr>
              <a:t>Кт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43" name="Скругленный прямоугольник 142"/>
          <p:cNvSpPr/>
          <p:nvPr/>
        </p:nvSpPr>
        <p:spPr>
          <a:xfrm>
            <a:off x="3563888" y="1340768"/>
            <a:ext cx="468052" cy="426889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>
                <a:solidFill>
                  <a:schemeClr val="bg1"/>
                </a:solidFill>
              </a:rPr>
              <a:t>Кз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6" name="Минус 5"/>
          <p:cNvSpPr/>
          <p:nvPr/>
        </p:nvSpPr>
        <p:spPr>
          <a:xfrm>
            <a:off x="2447764" y="1457298"/>
            <a:ext cx="201263" cy="219078"/>
          </a:xfrm>
          <a:prstGeom prst="mathMinus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800">
              <a:solidFill>
                <a:schemeClr val="bg1"/>
              </a:solidFill>
            </a:endParaRPr>
          </a:p>
        </p:txBody>
      </p:sp>
      <p:sp>
        <p:nvSpPr>
          <p:cNvPr id="22" name="Минус 21"/>
          <p:cNvSpPr/>
          <p:nvPr/>
        </p:nvSpPr>
        <p:spPr>
          <a:xfrm>
            <a:off x="3311860" y="1448780"/>
            <a:ext cx="201263" cy="219078"/>
          </a:xfrm>
          <a:prstGeom prst="mathMinus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800">
              <a:solidFill>
                <a:schemeClr val="bg1"/>
              </a:solidFill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4247964" y="1373210"/>
            <a:ext cx="789453" cy="365128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>
                <a:solidFill>
                  <a:schemeClr val="bg1"/>
                </a:solidFill>
              </a:rPr>
              <a:t>Кадм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6084168" y="1386313"/>
            <a:ext cx="1017274" cy="365128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>
                <a:solidFill>
                  <a:schemeClr val="bg1"/>
                </a:solidFill>
              </a:rPr>
              <a:t>Ксуохт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7416316" y="1402529"/>
            <a:ext cx="468052" cy="365128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>
                <a:solidFill>
                  <a:schemeClr val="bg1"/>
                </a:solidFill>
              </a:rPr>
              <a:t>Кк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5292080" y="1384273"/>
            <a:ext cx="504056" cy="367168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>
                <a:solidFill>
                  <a:schemeClr val="bg1"/>
                </a:solidFill>
              </a:rPr>
              <a:t>Кп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7" name="Минус 26"/>
          <p:cNvSpPr/>
          <p:nvPr/>
        </p:nvSpPr>
        <p:spPr>
          <a:xfrm>
            <a:off x="1691680" y="1448780"/>
            <a:ext cx="201263" cy="219078"/>
          </a:xfrm>
          <a:prstGeom prst="mathMinus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800">
              <a:solidFill>
                <a:schemeClr val="bg1"/>
              </a:solidFill>
            </a:endParaRP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8172400" y="1402529"/>
            <a:ext cx="540060" cy="339371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Кд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9" name="Минус 28"/>
          <p:cNvSpPr/>
          <p:nvPr/>
        </p:nvSpPr>
        <p:spPr>
          <a:xfrm>
            <a:off x="5832140" y="1459338"/>
            <a:ext cx="201263" cy="219078"/>
          </a:xfrm>
          <a:prstGeom prst="mathMinus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800">
              <a:solidFill>
                <a:schemeClr val="bg1"/>
              </a:solidFill>
            </a:endParaRPr>
          </a:p>
        </p:txBody>
      </p:sp>
      <p:sp>
        <p:nvSpPr>
          <p:cNvPr id="30" name="Минус 29"/>
          <p:cNvSpPr/>
          <p:nvPr/>
        </p:nvSpPr>
        <p:spPr>
          <a:xfrm>
            <a:off x="5076056" y="1449797"/>
            <a:ext cx="201263" cy="219078"/>
          </a:xfrm>
          <a:prstGeom prst="mathMinus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800">
              <a:solidFill>
                <a:schemeClr val="bg1"/>
              </a:solidFill>
            </a:endParaRPr>
          </a:p>
        </p:txBody>
      </p:sp>
      <p:sp>
        <p:nvSpPr>
          <p:cNvPr id="31" name="Минус 30"/>
          <p:cNvSpPr/>
          <p:nvPr/>
        </p:nvSpPr>
        <p:spPr>
          <a:xfrm>
            <a:off x="7164288" y="1481730"/>
            <a:ext cx="201263" cy="219078"/>
          </a:xfrm>
          <a:prstGeom prst="mathMinus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800">
              <a:solidFill>
                <a:schemeClr val="bg1"/>
              </a:solidFill>
            </a:endParaRPr>
          </a:p>
        </p:txBody>
      </p:sp>
      <p:sp>
        <p:nvSpPr>
          <p:cNvPr id="32" name="Минус 31"/>
          <p:cNvSpPr/>
          <p:nvPr/>
        </p:nvSpPr>
        <p:spPr>
          <a:xfrm>
            <a:off x="4031940" y="1446235"/>
            <a:ext cx="201263" cy="219078"/>
          </a:xfrm>
          <a:prstGeom prst="mathMinus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800">
              <a:solidFill>
                <a:schemeClr val="bg1"/>
              </a:solidFill>
            </a:endParaRPr>
          </a:p>
        </p:txBody>
      </p:sp>
      <p:sp>
        <p:nvSpPr>
          <p:cNvPr id="33" name="Минус 32"/>
          <p:cNvSpPr/>
          <p:nvPr/>
        </p:nvSpPr>
        <p:spPr>
          <a:xfrm>
            <a:off x="7920372" y="1484784"/>
            <a:ext cx="201263" cy="219078"/>
          </a:xfrm>
          <a:prstGeom prst="mathMinus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800">
              <a:solidFill>
                <a:schemeClr val="bg1"/>
              </a:solidFill>
            </a:endParaRPr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359532" y="2312876"/>
            <a:ext cx="8446583" cy="419899"/>
          </a:xfrm>
          <a:prstGeom prst="roundRect">
            <a:avLst/>
          </a:prstGeom>
          <a:solidFill>
            <a:schemeClr val="bg1">
              <a:lumMod val="75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2"/>
                </a:solidFill>
              </a:rPr>
              <a:t>Отсутствие нарушений трудового законодательства, за 3 года, предшествующих текущему, подтвержденные актами проверок (</a:t>
            </a:r>
            <a:r>
              <a:rPr lang="ru-RU" sz="1400" b="1" dirty="0" err="1" smtClean="0">
                <a:solidFill>
                  <a:schemeClr val="tx2"/>
                </a:solidFill>
              </a:rPr>
              <a:t>Кн</a:t>
            </a:r>
            <a:r>
              <a:rPr lang="ru-RU" sz="1400" b="1" dirty="0" smtClean="0">
                <a:solidFill>
                  <a:schemeClr val="tx2"/>
                </a:solidFill>
              </a:rPr>
              <a:t>)</a:t>
            </a:r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348708" y="2852936"/>
            <a:ext cx="8446583" cy="419899"/>
          </a:xfrm>
          <a:prstGeom prst="roundRect">
            <a:avLst/>
          </a:prstGeom>
          <a:solidFill>
            <a:schemeClr val="bg1">
              <a:lumMod val="75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2"/>
                </a:solidFill>
              </a:rPr>
              <a:t>Отсутствие фактов задолженности по заработной плате, з предшествующий год (</a:t>
            </a:r>
            <a:r>
              <a:rPr lang="ru-RU" sz="1400" b="1" dirty="0" err="1" smtClean="0">
                <a:solidFill>
                  <a:schemeClr val="tx2"/>
                </a:solidFill>
              </a:rPr>
              <a:t>Кз</a:t>
            </a:r>
            <a:r>
              <a:rPr lang="ru-RU" sz="1400" b="1" dirty="0" smtClean="0">
                <a:solidFill>
                  <a:schemeClr val="tx2"/>
                </a:solidFill>
              </a:rPr>
              <a:t>)</a:t>
            </a:r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348707" y="3417293"/>
            <a:ext cx="8446583" cy="335743"/>
          </a:xfrm>
          <a:prstGeom prst="roundRect">
            <a:avLst/>
          </a:prstGeom>
          <a:solidFill>
            <a:schemeClr val="bg1">
              <a:lumMod val="75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2"/>
                </a:solidFill>
              </a:rPr>
              <a:t>Отсутствие случаев травматизма (</a:t>
            </a:r>
            <a:r>
              <a:rPr lang="ru-RU" sz="1400" b="1" dirty="0" err="1" smtClean="0">
                <a:solidFill>
                  <a:schemeClr val="tx2"/>
                </a:solidFill>
              </a:rPr>
              <a:t>Кт</a:t>
            </a:r>
            <a:r>
              <a:rPr lang="ru-RU" sz="1400" b="1" dirty="0" smtClean="0">
                <a:solidFill>
                  <a:schemeClr val="tx2"/>
                </a:solidFill>
              </a:rPr>
              <a:t>)</a:t>
            </a:r>
          </a:p>
        </p:txBody>
      </p:sp>
      <p:sp>
        <p:nvSpPr>
          <p:cNvPr id="39" name="Скругленный прямоугольник 38"/>
          <p:cNvSpPr/>
          <p:nvPr/>
        </p:nvSpPr>
        <p:spPr>
          <a:xfrm>
            <a:off x="348706" y="3861049"/>
            <a:ext cx="8446583" cy="468051"/>
          </a:xfrm>
          <a:prstGeom prst="roundRect">
            <a:avLst/>
          </a:prstGeom>
          <a:solidFill>
            <a:schemeClr val="bg1">
              <a:lumMod val="75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2"/>
                </a:solidFill>
              </a:rPr>
              <a:t>Отсутствие назначенных административных наказаний за нарушение обязательных требований в сфере труда, за 3 года, предшествующим текущему (</a:t>
            </a:r>
            <a:r>
              <a:rPr lang="ru-RU" sz="1400" b="1" dirty="0" err="1" smtClean="0">
                <a:solidFill>
                  <a:schemeClr val="tx2"/>
                </a:solidFill>
              </a:rPr>
              <a:t>Кадм</a:t>
            </a:r>
            <a:r>
              <a:rPr lang="ru-RU" sz="1400" b="1" dirty="0" smtClean="0">
                <a:solidFill>
                  <a:schemeClr val="tx2"/>
                </a:solidFill>
              </a:rPr>
              <a:t>)</a:t>
            </a:r>
          </a:p>
        </p:txBody>
      </p:sp>
      <p:sp>
        <p:nvSpPr>
          <p:cNvPr id="40" name="Скругленный прямоугольник 39"/>
          <p:cNvSpPr/>
          <p:nvPr/>
        </p:nvSpPr>
        <p:spPr>
          <a:xfrm>
            <a:off x="346047" y="4437112"/>
            <a:ext cx="8446583" cy="540060"/>
          </a:xfrm>
          <a:prstGeom prst="roundRect">
            <a:avLst/>
          </a:prstGeom>
          <a:solidFill>
            <a:schemeClr val="bg1">
              <a:lumMod val="75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2"/>
                </a:solidFill>
              </a:rPr>
              <a:t>Отсутствие неурегулированных в рамках примирительных процедур коллективных трудовых споров, за предшествующий год (</a:t>
            </a:r>
            <a:r>
              <a:rPr lang="ru-RU" sz="1400" b="1" dirty="0" err="1" smtClean="0">
                <a:solidFill>
                  <a:schemeClr val="tx2"/>
                </a:solidFill>
              </a:rPr>
              <a:t>Кп</a:t>
            </a:r>
            <a:r>
              <a:rPr lang="ru-RU" sz="1400" b="1" dirty="0" smtClean="0">
                <a:solidFill>
                  <a:schemeClr val="tx2"/>
                </a:solidFill>
              </a:rPr>
              <a:t>)</a:t>
            </a:r>
          </a:p>
        </p:txBody>
      </p:sp>
      <p:sp>
        <p:nvSpPr>
          <p:cNvPr id="41" name="Скругленный прямоугольник 40"/>
          <p:cNvSpPr/>
          <p:nvPr/>
        </p:nvSpPr>
        <p:spPr>
          <a:xfrm>
            <a:off x="337885" y="5049180"/>
            <a:ext cx="8446583" cy="540060"/>
          </a:xfrm>
          <a:prstGeom prst="roundRect">
            <a:avLst/>
          </a:prstGeom>
          <a:solidFill>
            <a:schemeClr val="bg1">
              <a:lumMod val="75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2"/>
                </a:solidFill>
              </a:rPr>
              <a:t>Внедрена система управления охраной труда, имеются мероприятия по улучшению условий труда работников (</a:t>
            </a:r>
            <a:r>
              <a:rPr lang="ru-RU" sz="1400" b="1" dirty="0" err="1" smtClean="0">
                <a:solidFill>
                  <a:schemeClr val="tx2"/>
                </a:solidFill>
              </a:rPr>
              <a:t>Ксуохт</a:t>
            </a:r>
            <a:r>
              <a:rPr lang="ru-RU" sz="1400" b="1" dirty="0" smtClean="0">
                <a:solidFill>
                  <a:schemeClr val="tx2"/>
                </a:solidFill>
              </a:rPr>
              <a:t>)</a:t>
            </a:r>
          </a:p>
        </p:txBody>
      </p:sp>
      <p:sp>
        <p:nvSpPr>
          <p:cNvPr id="42" name="Скругленный прямоугольник 41"/>
          <p:cNvSpPr/>
          <p:nvPr/>
        </p:nvSpPr>
        <p:spPr>
          <a:xfrm>
            <a:off x="354728" y="5697252"/>
            <a:ext cx="8446583" cy="270030"/>
          </a:xfrm>
          <a:prstGeom prst="roundRect">
            <a:avLst/>
          </a:prstGeom>
          <a:solidFill>
            <a:schemeClr val="bg1">
              <a:lumMod val="75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2"/>
                </a:solidFill>
              </a:rPr>
              <a:t>Наличие заключенного коллективного договора (</a:t>
            </a:r>
            <a:r>
              <a:rPr lang="ru-RU" sz="1400" b="1" dirty="0" err="1" smtClean="0">
                <a:solidFill>
                  <a:schemeClr val="tx2"/>
                </a:solidFill>
              </a:rPr>
              <a:t>Кк</a:t>
            </a:r>
            <a:r>
              <a:rPr lang="ru-RU" sz="1400" b="1" dirty="0" smtClean="0">
                <a:solidFill>
                  <a:schemeClr val="tx2"/>
                </a:solidFill>
              </a:rPr>
              <a:t>)</a:t>
            </a:r>
          </a:p>
        </p:txBody>
      </p:sp>
      <p:sp>
        <p:nvSpPr>
          <p:cNvPr id="43" name="Скругленный прямоугольник 42"/>
          <p:cNvSpPr/>
          <p:nvPr/>
        </p:nvSpPr>
        <p:spPr>
          <a:xfrm>
            <a:off x="359532" y="6057292"/>
            <a:ext cx="8446583" cy="540060"/>
          </a:xfrm>
          <a:prstGeom prst="roundRect">
            <a:avLst/>
          </a:prstGeom>
          <a:solidFill>
            <a:schemeClr val="bg1">
              <a:lumMod val="75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2"/>
                </a:solidFill>
              </a:rPr>
              <a:t>Проведено декларирование соответствия условий труда государственным нормативным требованиям охраны труда (Кд)</a:t>
            </a:r>
          </a:p>
        </p:txBody>
      </p:sp>
      <p:sp>
        <p:nvSpPr>
          <p:cNvPr id="35" name="Номер слайда 12"/>
          <p:cNvSpPr txBox="1">
            <a:spLocks/>
          </p:cNvSpPr>
          <p:nvPr/>
        </p:nvSpPr>
        <p:spPr>
          <a:xfrm>
            <a:off x="8624942" y="6492875"/>
            <a:ext cx="51905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DD3F0E5-B220-44B0-AA11-17280CCD4891}" type="slidenum">
              <a:rPr lang="ru-RU" smtClean="0"/>
              <a:pPr/>
              <a:t>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19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15470</TotalTime>
  <Words>1841</Words>
  <Application>Microsoft Office PowerPoint</Application>
  <PresentationFormat>Экран (4:3)</PresentationFormat>
  <Paragraphs>319</Paragraphs>
  <Slides>10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bukreeva</dc:creator>
  <cp:lastModifiedBy>user</cp:lastModifiedBy>
  <cp:revision>3817</cp:revision>
  <cp:lastPrinted>2016-12-12T11:16:10Z</cp:lastPrinted>
  <dcterms:created xsi:type="dcterms:W3CDTF">2015-08-12T13:33:29Z</dcterms:created>
  <dcterms:modified xsi:type="dcterms:W3CDTF">2016-12-12T13:17:27Z</dcterms:modified>
</cp:coreProperties>
</file>